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9144000"/>
  <p:notesSz cx="6858000" cy="9144000"/>
  <p:embeddedFontLst>
    <p:embeddedFont>
      <p:font typeface="Tahoma"/>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3" roundtripDataSignature="AMtx7mg3lPmy4+bCUQjt343fzrwJoIke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Tahoma-regular.fntdata"/><Relationship Id="rId50" Type="http://schemas.openxmlformats.org/officeDocument/2006/relationships/slide" Target="slides/slide44.xml"/><Relationship Id="rId53" Type="http://customschemas.google.com/relationships/presentationmetadata" Target="metadata"/><Relationship Id="rId52" Type="http://schemas.openxmlformats.org/officeDocument/2006/relationships/font" Target="fonts/Tahoma-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 name="Google Shape;7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dc40d86cd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dc40d86cd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c1d8a208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dc1d8a208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51917ca916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351917ca916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51917ca916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351917ca91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c1d8a208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dc1d8a20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506fe9b5d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2b506fe9b5d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445b79ede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445b79ede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3cef763c4e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3cef763c4e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3c381993a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33c381993a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3c381993a6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33c381993a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58c87198e3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358c87198e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dc1d8a2088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2dc1d8a2088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c40d86cdf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dc40d86cdf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7ba9a065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27ba9a065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27ba9a065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127ba9a065b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c1d8a2088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g2dc1d8a2088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39832ddd5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39832ddd5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445b79ede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445b79ede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55aca880f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355aca880f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6" name="Google Shape;32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51917ca91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351917ca91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ce7c20248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2ce7c20248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dabf9b56c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3dabf9b56c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51917ca916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g351917ca916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 name="Google Shape;1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24"/>
          <p:cNvSpPr txBox="1"/>
          <p:nvPr>
            <p:ph type="ctrTitle"/>
          </p:nvPr>
        </p:nvSpPr>
        <p:spPr>
          <a:xfrm>
            <a:off x="685800" y="1371600"/>
            <a:ext cx="7848600" cy="192722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4"/>
          <p:cNvSpPr txBox="1"/>
          <p:nvPr>
            <p:ph idx="1" type="subTitle"/>
          </p:nvPr>
        </p:nvSpPr>
        <p:spPr>
          <a:xfrm>
            <a:off x="685800" y="3505200"/>
            <a:ext cx="6400800" cy="1752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SzPts val="2040"/>
              <a:buNone/>
              <a:defRPr>
                <a:solidFill>
                  <a:srgbClr val="55556F"/>
                </a:solidFill>
              </a:defRPr>
            </a:lvl1pPr>
            <a:lvl2pPr lvl="1" algn="ctr">
              <a:lnSpc>
                <a:spcPct val="100000"/>
              </a:lnSpc>
              <a:spcBef>
                <a:spcPts val="400"/>
              </a:spcBef>
              <a:spcAft>
                <a:spcPts val="0"/>
              </a:spcAft>
              <a:buSzPts val="1700"/>
              <a:buNone/>
              <a:defRPr>
                <a:solidFill>
                  <a:srgbClr val="8B8B8D"/>
                </a:solidFill>
              </a:defRPr>
            </a:lvl2pPr>
            <a:lvl3pPr lvl="2" algn="ctr">
              <a:lnSpc>
                <a:spcPct val="100000"/>
              </a:lnSpc>
              <a:spcBef>
                <a:spcPts val="360"/>
              </a:spcBef>
              <a:spcAft>
                <a:spcPts val="0"/>
              </a:spcAft>
              <a:buSzPts val="1620"/>
              <a:buNone/>
              <a:defRPr>
                <a:solidFill>
                  <a:srgbClr val="8B8B8D"/>
                </a:solidFill>
              </a:defRPr>
            </a:lvl3pPr>
            <a:lvl4pPr lvl="3" algn="ctr">
              <a:lnSpc>
                <a:spcPct val="100000"/>
              </a:lnSpc>
              <a:spcBef>
                <a:spcPts val="320"/>
              </a:spcBef>
              <a:spcAft>
                <a:spcPts val="0"/>
              </a:spcAft>
              <a:buSzPts val="1600"/>
              <a:buNone/>
              <a:defRPr>
                <a:solidFill>
                  <a:srgbClr val="8B8B8D"/>
                </a:solidFill>
              </a:defRPr>
            </a:lvl4pPr>
            <a:lvl5pPr lvl="4" algn="ctr">
              <a:lnSpc>
                <a:spcPct val="100000"/>
              </a:lnSpc>
              <a:spcBef>
                <a:spcPts val="280"/>
              </a:spcBef>
              <a:spcAft>
                <a:spcPts val="0"/>
              </a:spcAft>
              <a:buSzPts val="1400"/>
              <a:buNone/>
              <a:defRPr>
                <a:solidFill>
                  <a:srgbClr val="8B8B8D"/>
                </a:solidFill>
              </a:defRPr>
            </a:lvl5pPr>
            <a:lvl6pPr lvl="5" algn="ctr">
              <a:lnSpc>
                <a:spcPct val="100000"/>
              </a:lnSpc>
              <a:spcBef>
                <a:spcPts val="260"/>
              </a:spcBef>
              <a:spcAft>
                <a:spcPts val="0"/>
              </a:spcAft>
              <a:buSzPts val="1300"/>
              <a:buNone/>
              <a:defRPr>
                <a:solidFill>
                  <a:srgbClr val="8B8B8D"/>
                </a:solidFill>
              </a:defRPr>
            </a:lvl6pPr>
            <a:lvl7pPr lvl="6" algn="ctr">
              <a:lnSpc>
                <a:spcPct val="100000"/>
              </a:lnSpc>
              <a:spcBef>
                <a:spcPts val="260"/>
              </a:spcBef>
              <a:spcAft>
                <a:spcPts val="0"/>
              </a:spcAft>
              <a:buSzPts val="1300"/>
              <a:buNone/>
              <a:defRPr>
                <a:solidFill>
                  <a:srgbClr val="8B8B8D"/>
                </a:solidFill>
              </a:defRPr>
            </a:lvl7pPr>
            <a:lvl8pPr lvl="7" algn="ctr">
              <a:lnSpc>
                <a:spcPct val="100000"/>
              </a:lnSpc>
              <a:spcBef>
                <a:spcPts val="260"/>
              </a:spcBef>
              <a:spcAft>
                <a:spcPts val="0"/>
              </a:spcAft>
              <a:buSzPts val="1300"/>
              <a:buNone/>
              <a:defRPr>
                <a:solidFill>
                  <a:srgbClr val="8B8B8D"/>
                </a:solidFill>
              </a:defRPr>
            </a:lvl8pPr>
            <a:lvl9pPr lvl="8" algn="ctr">
              <a:lnSpc>
                <a:spcPct val="100000"/>
              </a:lnSpc>
              <a:spcBef>
                <a:spcPts val="260"/>
              </a:spcBef>
              <a:spcAft>
                <a:spcPts val="0"/>
              </a:spcAft>
              <a:buSzPts val="1300"/>
              <a:buNone/>
              <a:defRPr>
                <a:solidFill>
                  <a:srgbClr val="8B8B8D"/>
                </a:solidFill>
              </a:defRPr>
            </a:lvl9pPr>
          </a:lstStyle>
          <a:p/>
        </p:txBody>
      </p:sp>
      <p:sp>
        <p:nvSpPr>
          <p:cNvPr id="17" name="Google Shape;17;p24"/>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4"/>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4"/>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26"/>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6"/>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lvl1pPr indent="-325755" lvl="0" marL="457200" algn="l">
              <a:lnSpc>
                <a:spcPct val="100000"/>
              </a:lnSpc>
              <a:spcBef>
                <a:spcPts val="360"/>
              </a:spcBef>
              <a:spcAft>
                <a:spcPts val="0"/>
              </a:spcAft>
              <a:buSzPts val="1530"/>
              <a:buChar char="•"/>
              <a:defRPr/>
            </a:lvl1pPr>
            <a:lvl2pPr indent="-325755" lvl="1" marL="914400" algn="l">
              <a:lnSpc>
                <a:spcPct val="100000"/>
              </a:lnSpc>
              <a:spcBef>
                <a:spcPts val="360"/>
              </a:spcBef>
              <a:spcAft>
                <a:spcPts val="0"/>
              </a:spcAft>
              <a:buSzPts val="1530"/>
              <a:buChar char="•"/>
              <a:defRPr/>
            </a:lvl2pPr>
            <a:lvl3pPr indent="-331470" lvl="2" marL="1371600" algn="l">
              <a:lnSpc>
                <a:spcPct val="100000"/>
              </a:lnSpc>
              <a:spcBef>
                <a:spcPts val="360"/>
              </a:spcBef>
              <a:spcAft>
                <a:spcPts val="0"/>
              </a:spcAft>
              <a:buSzPts val="162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1" name="Google Shape;31;p26"/>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6"/>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6"/>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 name="Shape 34"/>
        <p:cNvGrpSpPr/>
        <p:nvPr/>
      </p:nvGrpSpPr>
      <p:grpSpPr>
        <a:xfrm>
          <a:off x="0" y="0"/>
          <a:ext cx="0" cy="0"/>
          <a:chOff x="0" y="0"/>
          <a:chExt cx="0" cy="0"/>
        </a:xfrm>
      </p:grpSpPr>
      <p:sp>
        <p:nvSpPr>
          <p:cNvPr id="35" name="Google Shape;35;p27"/>
          <p:cNvSpPr txBox="1"/>
          <p:nvPr>
            <p:ph type="title"/>
          </p:nvPr>
        </p:nvSpPr>
        <p:spPr>
          <a:xfrm rot="5400000">
            <a:off x="4724400" y="2514600"/>
            <a:ext cx="5867400" cy="20574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7"/>
          <p:cNvSpPr txBox="1"/>
          <p:nvPr>
            <p:ph idx="1" type="body"/>
          </p:nvPr>
        </p:nvSpPr>
        <p:spPr>
          <a:xfrm rot="5400000">
            <a:off x="533400" y="533400"/>
            <a:ext cx="5867400" cy="6019800"/>
          </a:xfrm>
          <a:prstGeom prst="rect">
            <a:avLst/>
          </a:prstGeom>
          <a:noFill/>
          <a:ln>
            <a:noFill/>
          </a:ln>
        </p:spPr>
        <p:txBody>
          <a:bodyPr anchorCtr="0" anchor="t" bIns="45700" lIns="91425" spcFirstLastPara="1" rIns="91425" wrap="square" tIns="45700">
            <a:noAutofit/>
          </a:bodyPr>
          <a:lstStyle>
            <a:lvl1pPr indent="-325755" lvl="0" marL="457200" algn="l">
              <a:lnSpc>
                <a:spcPct val="100000"/>
              </a:lnSpc>
              <a:spcBef>
                <a:spcPts val="360"/>
              </a:spcBef>
              <a:spcAft>
                <a:spcPts val="0"/>
              </a:spcAft>
              <a:buSzPts val="1530"/>
              <a:buChar char="•"/>
              <a:defRPr/>
            </a:lvl1pPr>
            <a:lvl2pPr indent="-325755" lvl="1" marL="914400" algn="l">
              <a:lnSpc>
                <a:spcPct val="100000"/>
              </a:lnSpc>
              <a:spcBef>
                <a:spcPts val="360"/>
              </a:spcBef>
              <a:spcAft>
                <a:spcPts val="0"/>
              </a:spcAft>
              <a:buSzPts val="1530"/>
              <a:buChar char="•"/>
              <a:defRPr/>
            </a:lvl2pPr>
            <a:lvl3pPr indent="-331470" lvl="2" marL="1371600" algn="l">
              <a:lnSpc>
                <a:spcPct val="100000"/>
              </a:lnSpc>
              <a:spcBef>
                <a:spcPts val="360"/>
              </a:spcBef>
              <a:spcAft>
                <a:spcPts val="0"/>
              </a:spcAft>
              <a:buSzPts val="162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7" name="Google Shape;37;p27"/>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7"/>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7"/>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 name="Shape 40"/>
        <p:cNvGrpSpPr/>
        <p:nvPr/>
      </p:nvGrpSpPr>
      <p:grpSpPr>
        <a:xfrm>
          <a:off x="0" y="0"/>
          <a:ext cx="0" cy="0"/>
          <a:chOff x="0" y="0"/>
          <a:chExt cx="0" cy="0"/>
        </a:xfrm>
      </p:grpSpPr>
      <p:sp>
        <p:nvSpPr>
          <p:cNvPr id="41" name="Google Shape;41;p28"/>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8"/>
          <p:cNvSpPr txBox="1"/>
          <p:nvPr>
            <p:ph idx="1" type="body"/>
          </p:nvPr>
        </p:nvSpPr>
        <p:spPr>
          <a:xfrm rot="5400000">
            <a:off x="2133600" y="-76200"/>
            <a:ext cx="4876800" cy="8229600"/>
          </a:xfrm>
          <a:prstGeom prst="rect">
            <a:avLst/>
          </a:prstGeom>
          <a:noFill/>
          <a:ln>
            <a:noFill/>
          </a:ln>
        </p:spPr>
        <p:txBody>
          <a:bodyPr anchorCtr="0" anchor="t" bIns="45700" lIns="91425" spcFirstLastPara="1" rIns="91425" wrap="square" tIns="45700">
            <a:noAutofit/>
          </a:bodyPr>
          <a:lstStyle>
            <a:lvl1pPr indent="-325755" lvl="0" marL="457200" algn="l">
              <a:lnSpc>
                <a:spcPct val="100000"/>
              </a:lnSpc>
              <a:spcBef>
                <a:spcPts val="360"/>
              </a:spcBef>
              <a:spcAft>
                <a:spcPts val="0"/>
              </a:spcAft>
              <a:buSzPts val="1530"/>
              <a:buChar char="•"/>
              <a:defRPr/>
            </a:lvl1pPr>
            <a:lvl2pPr indent="-325755" lvl="1" marL="914400" algn="l">
              <a:lnSpc>
                <a:spcPct val="100000"/>
              </a:lnSpc>
              <a:spcBef>
                <a:spcPts val="360"/>
              </a:spcBef>
              <a:spcAft>
                <a:spcPts val="0"/>
              </a:spcAft>
              <a:buSzPts val="1530"/>
              <a:buChar char="•"/>
              <a:defRPr/>
            </a:lvl2pPr>
            <a:lvl3pPr indent="-331470" lvl="2" marL="1371600" algn="l">
              <a:lnSpc>
                <a:spcPct val="100000"/>
              </a:lnSpc>
              <a:spcBef>
                <a:spcPts val="360"/>
              </a:spcBef>
              <a:spcAft>
                <a:spcPts val="0"/>
              </a:spcAft>
              <a:buSzPts val="162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3" name="Google Shape;43;p28"/>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8"/>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8"/>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29"/>
          <p:cNvSpPr txBox="1"/>
          <p:nvPr>
            <p:ph type="title"/>
          </p:nvPr>
        </p:nvSpPr>
        <p:spPr>
          <a:xfrm>
            <a:off x="457200" y="792480"/>
            <a:ext cx="2142680" cy="12649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SzPts val="1400"/>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9"/>
          <p:cNvSpPr/>
          <p:nvPr>
            <p:ph idx="2" type="pic"/>
          </p:nvPr>
        </p:nvSpPr>
        <p:spPr>
          <a:xfrm>
            <a:off x="2858610" y="838201"/>
            <a:ext cx="5904390" cy="5500456"/>
          </a:xfrm>
          <a:prstGeom prst="rect">
            <a:avLst/>
          </a:prstGeom>
          <a:solidFill>
            <a:schemeClr val="lt2"/>
          </a:solidFill>
          <a:ln cap="flat" cmpd="sng" w="76200">
            <a:solidFill>
              <a:srgbClr val="FFFFFF"/>
            </a:solidFill>
            <a:prstDash val="solid"/>
            <a:miter lim="800000"/>
            <a:headEnd len="sm" w="sm" type="none"/>
            <a:tailEnd len="sm" w="sm" type="none"/>
          </a:ln>
          <a:effectLst>
            <a:outerShdw blurRad="50800" rotWithShape="0" algn="t" dir="5400000" dist="12700">
              <a:srgbClr val="000000">
                <a:alpha val="57647"/>
              </a:srgbClr>
            </a:outerShdw>
          </a:effectLst>
        </p:spPr>
      </p:sp>
      <p:sp>
        <p:nvSpPr>
          <p:cNvPr id="49" name="Google Shape;49;p29"/>
          <p:cNvSpPr txBox="1"/>
          <p:nvPr>
            <p:ph idx="1" type="body"/>
          </p:nvPr>
        </p:nvSpPr>
        <p:spPr>
          <a:xfrm>
            <a:off x="457200" y="2133600"/>
            <a:ext cx="2139696" cy="42428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190"/>
              <a:buNone/>
              <a:defRPr sz="1400"/>
            </a:lvl1pPr>
            <a:lvl2pPr indent="-228600" lvl="1" marL="914400" algn="l">
              <a:lnSpc>
                <a:spcPct val="100000"/>
              </a:lnSpc>
              <a:spcBef>
                <a:spcPts val="240"/>
              </a:spcBef>
              <a:spcAft>
                <a:spcPts val="0"/>
              </a:spcAft>
              <a:buSzPts val="1020"/>
              <a:buNone/>
              <a:defRPr sz="1200"/>
            </a:lvl2pPr>
            <a:lvl3pPr indent="-228600" lvl="2" marL="1371600" algn="l">
              <a:lnSpc>
                <a:spcPct val="100000"/>
              </a:lnSpc>
              <a:spcBef>
                <a:spcPts val="200"/>
              </a:spcBef>
              <a:spcAft>
                <a:spcPts val="0"/>
              </a:spcAft>
              <a:buSzPts val="9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50" name="Google Shape;50;p29"/>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9"/>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30"/>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0"/>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0"/>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31"/>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1"/>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1"/>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1"/>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32"/>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 type="body"/>
          </p:nvPr>
        </p:nvSpPr>
        <p:spPr>
          <a:xfrm>
            <a:off x="457200" y="1673352"/>
            <a:ext cx="4038600" cy="4718304"/>
          </a:xfrm>
          <a:prstGeom prst="rect">
            <a:avLst/>
          </a:prstGeom>
          <a:noFill/>
          <a:ln>
            <a:noFill/>
          </a:ln>
        </p:spPr>
        <p:txBody>
          <a:bodyPr anchorCtr="0" anchor="t" bIns="45700" lIns="91425" spcFirstLastPara="1" rIns="91425" wrap="square" tIns="45700">
            <a:noAutofit/>
          </a:bodyPr>
          <a:lstStyle>
            <a:lvl1pPr indent="-379730" lvl="0" marL="457200" algn="l">
              <a:lnSpc>
                <a:spcPct val="100000"/>
              </a:lnSpc>
              <a:spcBef>
                <a:spcPts val="560"/>
              </a:spcBef>
              <a:spcAft>
                <a:spcPts val="0"/>
              </a:spcAft>
              <a:buSzPts val="2380"/>
              <a:buChar char="•"/>
              <a:defRPr sz="2800"/>
            </a:lvl1pPr>
            <a:lvl2pPr indent="-358140" lvl="1" marL="914400" algn="l">
              <a:lnSpc>
                <a:spcPct val="100000"/>
              </a:lnSpc>
              <a:spcBef>
                <a:spcPts val="480"/>
              </a:spcBef>
              <a:spcAft>
                <a:spcPts val="0"/>
              </a:spcAft>
              <a:buSzPts val="2040"/>
              <a:buChar char="•"/>
              <a:defRPr sz="2400"/>
            </a:lvl2pPr>
            <a:lvl3pPr indent="-342900" lvl="2" marL="1371600" algn="l">
              <a:lnSpc>
                <a:spcPct val="100000"/>
              </a:lnSpc>
              <a:spcBef>
                <a:spcPts val="400"/>
              </a:spcBef>
              <a:spcAft>
                <a:spcPts val="0"/>
              </a:spcAft>
              <a:buSzPts val="18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65" name="Google Shape;65;p32"/>
          <p:cNvSpPr txBox="1"/>
          <p:nvPr>
            <p:ph idx="2" type="body"/>
          </p:nvPr>
        </p:nvSpPr>
        <p:spPr>
          <a:xfrm>
            <a:off x="4648200" y="1673352"/>
            <a:ext cx="4038600" cy="4718304"/>
          </a:xfrm>
          <a:prstGeom prst="rect">
            <a:avLst/>
          </a:prstGeom>
          <a:noFill/>
          <a:ln>
            <a:noFill/>
          </a:ln>
        </p:spPr>
        <p:txBody>
          <a:bodyPr anchorCtr="0" anchor="t" bIns="45700" lIns="91425" spcFirstLastPara="1" rIns="91425" wrap="square" tIns="45700">
            <a:noAutofit/>
          </a:bodyPr>
          <a:lstStyle>
            <a:lvl1pPr indent="-379730" lvl="0" marL="457200" algn="l">
              <a:lnSpc>
                <a:spcPct val="100000"/>
              </a:lnSpc>
              <a:spcBef>
                <a:spcPts val="560"/>
              </a:spcBef>
              <a:spcAft>
                <a:spcPts val="0"/>
              </a:spcAft>
              <a:buSzPts val="2380"/>
              <a:buChar char="•"/>
              <a:defRPr sz="2800"/>
            </a:lvl1pPr>
            <a:lvl2pPr indent="-358140" lvl="1" marL="914400" algn="l">
              <a:lnSpc>
                <a:spcPct val="100000"/>
              </a:lnSpc>
              <a:spcBef>
                <a:spcPts val="480"/>
              </a:spcBef>
              <a:spcAft>
                <a:spcPts val="0"/>
              </a:spcAft>
              <a:buSzPts val="2040"/>
              <a:buChar char="•"/>
              <a:defRPr sz="2400"/>
            </a:lvl2pPr>
            <a:lvl3pPr indent="-342900" lvl="2" marL="1371600" algn="l">
              <a:lnSpc>
                <a:spcPct val="100000"/>
              </a:lnSpc>
              <a:spcBef>
                <a:spcPts val="400"/>
              </a:spcBef>
              <a:spcAft>
                <a:spcPts val="0"/>
              </a:spcAft>
              <a:buSzPts val="18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66" name="Google Shape;66;p32"/>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2"/>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2"/>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nvSpPr>
        <p:spPr>
          <a:xfrm>
            <a:off x="0" y="220662"/>
            <a:ext cx="9144000" cy="22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sp>
        <p:nvSpPr>
          <p:cNvPr id="7" name="Google Shape;7;p23"/>
          <p:cNvSpPr txBox="1"/>
          <p:nvPr/>
        </p:nvSpPr>
        <p:spPr>
          <a:xfrm>
            <a:off x="0" y="0"/>
            <a:ext cx="9144000" cy="3651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cxnSp>
        <p:nvCxnSpPr>
          <p:cNvPr id="8" name="Google Shape;8;p23"/>
          <p:cNvCxnSpPr/>
          <p:nvPr/>
        </p:nvCxnSpPr>
        <p:spPr>
          <a:xfrm>
            <a:off x="685800" y="3398837"/>
            <a:ext cx="7848600" cy="1587"/>
          </a:xfrm>
          <a:prstGeom prst="straightConnector1">
            <a:avLst/>
          </a:prstGeom>
          <a:noFill/>
          <a:ln cap="flat" cmpd="sng" w="19050">
            <a:solidFill>
              <a:schemeClr val="dk2"/>
            </a:solidFill>
            <a:prstDash val="solid"/>
            <a:miter lim="800000"/>
            <a:headEnd len="sm" w="sm" type="none"/>
            <a:tailEnd len="sm" w="sm" type="none"/>
          </a:ln>
        </p:spPr>
      </p:cxnSp>
      <p:sp>
        <p:nvSpPr>
          <p:cNvPr id="9" name="Google Shape;9;p23"/>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9pPr>
          </a:lstStyle>
          <a:p/>
        </p:txBody>
      </p:sp>
      <p:sp>
        <p:nvSpPr>
          <p:cNvPr id="10" name="Google Shape;10;p23"/>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lvl1pPr indent="-358140" lvl="0" marL="457200" marR="0" rtl="0" algn="l">
              <a:lnSpc>
                <a:spcPct val="100000"/>
              </a:lnSpc>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lnSpc>
                <a:spcPct val="100000"/>
              </a:lnSpc>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70" lvl="2" marL="1371600" marR="0" rtl="0" algn="l">
              <a:lnSpc>
                <a:spcPct val="100000"/>
              </a:lnSpc>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1" name="Google Shape;11;p23"/>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2" name="Google Shape;12;p23"/>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3" name="Google Shape;13;p23"/>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 name="Shape 20"/>
        <p:cNvGrpSpPr/>
        <p:nvPr/>
      </p:nvGrpSpPr>
      <p:grpSpPr>
        <a:xfrm>
          <a:off x="0" y="0"/>
          <a:ext cx="0" cy="0"/>
          <a:chOff x="0" y="0"/>
          <a:chExt cx="0" cy="0"/>
        </a:xfrm>
      </p:grpSpPr>
      <p:sp>
        <p:nvSpPr>
          <p:cNvPr id="21" name="Google Shape;21;p25"/>
          <p:cNvSpPr txBox="1"/>
          <p:nvPr/>
        </p:nvSpPr>
        <p:spPr>
          <a:xfrm>
            <a:off x="0" y="220662"/>
            <a:ext cx="9144000" cy="22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sp>
        <p:nvSpPr>
          <p:cNvPr id="22" name="Google Shape;22;p25"/>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Arial"/>
                <a:ea typeface="Arial"/>
                <a:cs typeface="Arial"/>
                <a:sym typeface="Arial"/>
              </a:defRPr>
            </a:lvl9pPr>
          </a:lstStyle>
          <a:p/>
        </p:txBody>
      </p:sp>
      <p:sp>
        <p:nvSpPr>
          <p:cNvPr id="23" name="Google Shape;23;p25"/>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lvl1pPr indent="-358140" lvl="0" marL="457200" marR="0" rtl="0" algn="l">
              <a:lnSpc>
                <a:spcPct val="100000"/>
              </a:lnSpc>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lnSpc>
                <a:spcPct val="100000"/>
              </a:lnSpc>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70" lvl="2" marL="1371600" marR="0" rtl="0" algn="l">
              <a:lnSpc>
                <a:spcPct val="100000"/>
              </a:lnSpc>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100000"/>
              </a:lnSpc>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24" name="Google Shape;24;p25"/>
          <p:cNvSpPr txBox="1"/>
          <p:nvPr/>
        </p:nvSpPr>
        <p:spPr>
          <a:xfrm>
            <a:off x="0" y="0"/>
            <a:ext cx="9144000" cy="3651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sp>
        <p:nvSpPr>
          <p:cNvPr id="25" name="Google Shape;25;p25"/>
          <p:cNvSpPr txBox="1"/>
          <p:nvPr>
            <p:ph idx="10" type="dt"/>
          </p:nvPr>
        </p:nvSpPr>
        <p:spPr>
          <a:xfrm>
            <a:off x="457200" y="19050"/>
            <a:ext cx="2895600" cy="3286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26" name="Google Shape;26;p25"/>
          <p:cNvSpPr txBox="1"/>
          <p:nvPr>
            <p:ph idx="11" type="ftr"/>
          </p:nvPr>
        </p:nvSpPr>
        <p:spPr>
          <a:xfrm>
            <a:off x="3429000" y="19050"/>
            <a:ext cx="4114800" cy="3286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27" name="Google Shape;27;p25"/>
          <p:cNvSpPr txBox="1"/>
          <p:nvPr>
            <p:ph idx="12" type="sldNum"/>
          </p:nvPr>
        </p:nvSpPr>
        <p:spPr>
          <a:xfrm>
            <a:off x="7620000" y="19050"/>
            <a:ext cx="1066800" cy="328612"/>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1pPr>
            <a:lvl2pPr indent="0" lvl="1"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2pPr>
            <a:lvl3pPr indent="0" lvl="2"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3pPr>
            <a:lvl4pPr indent="0" lvl="3"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4pPr>
            <a:lvl5pPr indent="0" lvl="4"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5pPr>
            <a:lvl6pPr indent="0" lvl="5"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6pPr>
            <a:lvl7pPr indent="0" lvl="6"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7pPr>
            <a:lvl8pPr indent="0" lvl="7"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8pPr>
            <a:lvl9pPr indent="0" lvl="8" marL="0" marR="0" rtl="0" algn="l">
              <a:lnSpc>
                <a:spcPct val="100000"/>
              </a:lnSpc>
              <a:spcBef>
                <a:spcPts val="0"/>
              </a:spcBef>
              <a:spcAft>
                <a:spcPts val="0"/>
              </a:spcAft>
              <a:buClr>
                <a:srgbClr val="FFFFFF"/>
              </a:buClr>
              <a:buSzPts val="1400"/>
              <a:buFont typeface="Tahoma"/>
              <a:buNone/>
              <a:defRPr b="1" i="0" sz="1400" u="none" cap="none" strike="noStrike">
                <a:solidFill>
                  <a:srgbClr val="FFFFFF"/>
                </a:solidFill>
                <a:latin typeface="Tahoma"/>
                <a:ea typeface="Tahoma"/>
                <a:cs typeface="Tahoma"/>
                <a:sym typeface="Tahoma"/>
              </a:defRPr>
            </a:lvl9pPr>
          </a:lstStyle>
          <a:p>
            <a:pPr indent="0" lvl="0" marL="0" rtl="0" algn="l">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7.jp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windmillprimaryschool.co.uk/policies" TargetMode="External"/><Relationship Id="rId4" Type="http://schemas.openxmlformats.org/officeDocument/2006/relationships/hyperlink" Target="https://www.windmillprimaryschool.co.uk/information-for-families/holidays#" TargetMode="External"/><Relationship Id="rId5" Type="http://schemas.openxmlformats.org/officeDocument/2006/relationships/image" Target="../media/image19.png"/><Relationship Id="rId6"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holywell.northumberland.sch.uk"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holywell.northumberland.sch.u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cielschooluniform.co.uk/holywell-village-first-school/"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16.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www.bbc.co.uk/bitesize/articles/z78dtcw?at_mid=9l3LgOL8wZ&amp;at_campaign=Bitesize_Time_for_School&amp;at_medium=display_ad&amp;at_campaign_type=owned&amp;at_audience_id=SS&amp;at_product=bitesize&amp;at_ptr_name=bbc&amp;at_ptr_type=media&amp;at_format=image&amp;at_objective=consumption&amp;at_bbc_team=BBC" TargetMode="Externa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jp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
          <p:cNvSpPr txBox="1"/>
          <p:nvPr>
            <p:ph type="ctrTitle"/>
          </p:nvPr>
        </p:nvSpPr>
        <p:spPr>
          <a:xfrm>
            <a:off x="971550" y="2349500"/>
            <a:ext cx="6102350" cy="1584325"/>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Arial"/>
              <a:buNone/>
            </a:pPr>
            <a:r>
              <a:rPr b="0" i="0" lang="en-US" sz="3600" u="none">
                <a:solidFill>
                  <a:schemeClr val="dk2"/>
                </a:solidFill>
                <a:latin typeface="Arial"/>
                <a:ea typeface="Arial"/>
                <a:cs typeface="Arial"/>
                <a:sym typeface="Arial"/>
              </a:rPr>
              <a:t>WELCOME MEETING FOR PARENTS OF CHILDREN STARTING SCHOOL IN SEPTEMBER 20</a:t>
            </a:r>
            <a:r>
              <a:rPr lang="en-US" sz="3600"/>
              <a:t>26</a:t>
            </a:r>
            <a:endParaRPr/>
          </a:p>
        </p:txBody>
      </p:sp>
      <p:sp>
        <p:nvSpPr>
          <p:cNvPr id="74" name="Google Shape;74;p1"/>
          <p:cNvSpPr txBox="1"/>
          <p:nvPr>
            <p:ph idx="1" type="subTitle"/>
          </p:nvPr>
        </p:nvSpPr>
        <p:spPr>
          <a:xfrm>
            <a:off x="692150" y="4027487"/>
            <a:ext cx="6400800" cy="175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40"/>
              <a:buNone/>
            </a:pPr>
            <a:r>
              <a:rPr b="0" i="0" lang="en-US" sz="2400" u="none">
                <a:solidFill>
                  <a:srgbClr val="0066FF"/>
                </a:solidFill>
                <a:latin typeface="Arial"/>
                <a:ea typeface="Arial"/>
                <a:cs typeface="Arial"/>
                <a:sym typeface="Arial"/>
              </a:rPr>
              <a:t>Holywell Village First School:</a:t>
            </a:r>
            <a:endParaRPr/>
          </a:p>
          <a:p>
            <a:pPr indent="0" lvl="0" marL="0" rtl="0" algn="l">
              <a:lnSpc>
                <a:spcPct val="100000"/>
              </a:lnSpc>
              <a:spcBef>
                <a:spcPts val="480"/>
              </a:spcBef>
              <a:spcAft>
                <a:spcPts val="0"/>
              </a:spcAft>
              <a:buSzPts val="2040"/>
              <a:buNone/>
            </a:pPr>
            <a:r>
              <a:rPr b="0" i="0" lang="en-US" sz="2400" u="none">
                <a:solidFill>
                  <a:srgbClr val="0070C0"/>
                </a:solidFill>
                <a:latin typeface="Arial"/>
                <a:ea typeface="Arial"/>
                <a:cs typeface="Arial"/>
                <a:sym typeface="Arial"/>
              </a:rPr>
              <a:t>Making Learning an Adventure</a:t>
            </a:r>
            <a:endParaRPr/>
          </a:p>
        </p:txBody>
      </p:sp>
      <p:pic>
        <p:nvPicPr>
          <p:cNvPr descr="C:\Users\Sarah.Brett\Documents\Head Teacher\school stationery\HWFS Logo + strap COL.JPG" id="75" name="Google Shape;75;p1"/>
          <p:cNvPicPr preferRelativeResize="0"/>
          <p:nvPr/>
        </p:nvPicPr>
        <p:blipFill rotWithShape="1">
          <a:blip r:embed="rId3">
            <a:alphaModFix/>
          </a:blip>
          <a:srcRect b="0" l="0" r="0" t="0"/>
          <a:stretch/>
        </p:blipFill>
        <p:spPr>
          <a:xfrm>
            <a:off x="7259637" y="549275"/>
            <a:ext cx="1601787" cy="968375"/>
          </a:xfrm>
          <a:prstGeom prst="rect">
            <a:avLst/>
          </a:prstGeom>
          <a:noFill/>
          <a:ln>
            <a:noFill/>
          </a:ln>
        </p:spPr>
      </p:pic>
      <p:pic>
        <p:nvPicPr>
          <p:cNvPr id="76" name="Google Shape;76;p1"/>
          <p:cNvPicPr preferRelativeResize="0"/>
          <p:nvPr/>
        </p:nvPicPr>
        <p:blipFill rotWithShape="1">
          <a:blip r:embed="rId4">
            <a:alphaModFix/>
          </a:blip>
          <a:srcRect b="0" l="0" r="0" t="0"/>
          <a:stretch/>
        </p:blipFill>
        <p:spPr>
          <a:xfrm>
            <a:off x="5930900" y="4437062"/>
            <a:ext cx="2657475" cy="171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9"/>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lang="en-US"/>
              <a:t>Meet the Early Years staff:</a:t>
            </a:r>
            <a:endParaRPr/>
          </a:p>
        </p:txBody>
      </p:sp>
      <p:sp>
        <p:nvSpPr>
          <p:cNvPr id="138" name="Google Shape;138;p9"/>
          <p:cNvSpPr txBox="1"/>
          <p:nvPr>
            <p:ph idx="1" type="body"/>
          </p:nvPr>
        </p:nvSpPr>
        <p:spPr>
          <a:xfrm>
            <a:off x="279100" y="4474650"/>
            <a:ext cx="2322600" cy="84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000"/>
              <a:t>   Mrs </a:t>
            </a:r>
            <a:r>
              <a:rPr lang="en-US" sz="2000"/>
              <a:t>Joy Bramley</a:t>
            </a:r>
            <a:endParaRPr sz="2000"/>
          </a:p>
          <a:p>
            <a:pPr indent="0" lvl="0" marL="0" marR="0" rtl="0" algn="l">
              <a:lnSpc>
                <a:spcPct val="100000"/>
              </a:lnSpc>
              <a:spcBef>
                <a:spcPts val="0"/>
              </a:spcBef>
              <a:spcAft>
                <a:spcPts val="0"/>
              </a:spcAft>
              <a:buNone/>
            </a:pPr>
            <a:r>
              <a:rPr lang="en-US" sz="2000"/>
              <a:t> </a:t>
            </a:r>
            <a:r>
              <a:rPr b="0" i="0" lang="en-US" sz="2000" u="none">
                <a:solidFill>
                  <a:schemeClr val="dk1"/>
                </a:solidFill>
                <a:latin typeface="Arial"/>
                <a:ea typeface="Arial"/>
                <a:cs typeface="Arial"/>
                <a:sym typeface="Arial"/>
              </a:rPr>
              <a:t>Nursery Teacher</a:t>
            </a:r>
            <a:endParaRPr/>
          </a:p>
          <a:p>
            <a:pPr indent="-74612" lvl="0" marL="182562"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2" lvl="0" marL="182562"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p:txBody>
      </p:sp>
      <p:pic>
        <p:nvPicPr>
          <p:cNvPr id="139" name="Google Shape;139;p9"/>
          <p:cNvPicPr preferRelativeResize="0"/>
          <p:nvPr/>
        </p:nvPicPr>
        <p:blipFill rotWithShape="1">
          <a:blip r:embed="rId3">
            <a:alphaModFix/>
          </a:blip>
          <a:srcRect b="0" l="0" r="0" t="0"/>
          <a:stretch/>
        </p:blipFill>
        <p:spPr>
          <a:xfrm>
            <a:off x="457212" y="1524000"/>
            <a:ext cx="1992311" cy="2492518"/>
          </a:xfrm>
          <a:prstGeom prst="rect">
            <a:avLst/>
          </a:prstGeom>
          <a:noFill/>
          <a:ln>
            <a:noFill/>
          </a:ln>
        </p:spPr>
      </p:pic>
      <p:pic>
        <p:nvPicPr>
          <p:cNvPr id="140" name="Google Shape;140;p9"/>
          <p:cNvPicPr preferRelativeResize="0"/>
          <p:nvPr/>
        </p:nvPicPr>
        <p:blipFill rotWithShape="1">
          <a:blip r:embed="rId4">
            <a:alphaModFix/>
          </a:blip>
          <a:srcRect b="0" l="0" r="0" t="8992"/>
          <a:stretch/>
        </p:blipFill>
        <p:spPr>
          <a:xfrm>
            <a:off x="3409125" y="1546588"/>
            <a:ext cx="1833551" cy="2492524"/>
          </a:xfrm>
          <a:prstGeom prst="rect">
            <a:avLst/>
          </a:prstGeom>
          <a:noFill/>
          <a:ln>
            <a:noFill/>
          </a:ln>
        </p:spPr>
      </p:pic>
      <p:pic>
        <p:nvPicPr>
          <p:cNvPr id="141" name="Google Shape;141;p9"/>
          <p:cNvPicPr preferRelativeResize="0"/>
          <p:nvPr/>
        </p:nvPicPr>
        <p:blipFill rotWithShape="1">
          <a:blip r:embed="rId5">
            <a:alphaModFix/>
          </a:blip>
          <a:srcRect b="0" l="0" r="0" t="0"/>
          <a:stretch/>
        </p:blipFill>
        <p:spPr>
          <a:xfrm>
            <a:off x="6056286" y="1592899"/>
            <a:ext cx="1908789" cy="2399900"/>
          </a:xfrm>
          <a:prstGeom prst="rect">
            <a:avLst/>
          </a:prstGeom>
          <a:noFill/>
          <a:ln>
            <a:noFill/>
          </a:ln>
        </p:spPr>
      </p:pic>
      <p:sp>
        <p:nvSpPr>
          <p:cNvPr id="142" name="Google Shape;142;p9"/>
          <p:cNvSpPr txBox="1"/>
          <p:nvPr>
            <p:ph idx="1" type="body"/>
          </p:nvPr>
        </p:nvSpPr>
        <p:spPr>
          <a:xfrm>
            <a:off x="2856000" y="4474650"/>
            <a:ext cx="2815800" cy="9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000"/>
              <a:t>   </a:t>
            </a:r>
            <a:r>
              <a:rPr lang="en-US" sz="2000"/>
              <a:t>Mrs Leanne Saxton </a:t>
            </a:r>
            <a:endParaRPr sz="2000"/>
          </a:p>
          <a:p>
            <a:pPr indent="0" lvl="0" marL="0" marR="0" rtl="0" algn="l">
              <a:lnSpc>
                <a:spcPct val="100000"/>
              </a:lnSpc>
              <a:spcBef>
                <a:spcPts val="0"/>
              </a:spcBef>
              <a:spcAft>
                <a:spcPts val="0"/>
              </a:spcAft>
              <a:buNone/>
            </a:pPr>
            <a:r>
              <a:rPr lang="en-US" sz="2000"/>
              <a:t>   </a:t>
            </a:r>
            <a:r>
              <a:rPr b="0" i="0" lang="en-US" sz="2000" u="none">
                <a:solidFill>
                  <a:schemeClr val="dk1"/>
                </a:solidFill>
                <a:latin typeface="Arial"/>
                <a:ea typeface="Arial"/>
                <a:cs typeface="Arial"/>
                <a:sym typeface="Arial"/>
              </a:rPr>
              <a:t>Reception Teacher</a:t>
            </a:r>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p:txBody>
      </p:sp>
      <p:sp>
        <p:nvSpPr>
          <p:cNvPr id="143" name="Google Shape;143;p9"/>
          <p:cNvSpPr txBox="1"/>
          <p:nvPr>
            <p:ph idx="1" type="body"/>
          </p:nvPr>
        </p:nvSpPr>
        <p:spPr>
          <a:xfrm>
            <a:off x="5779350" y="4474650"/>
            <a:ext cx="2815800" cy="9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530"/>
              <a:buNone/>
            </a:pPr>
            <a:r>
              <a:rPr b="0" i="0" lang="en-US" sz="2000" u="none">
                <a:solidFill>
                  <a:schemeClr val="dk1"/>
                </a:solidFill>
                <a:latin typeface="Arial"/>
                <a:ea typeface="Arial"/>
                <a:cs typeface="Arial"/>
                <a:sym typeface="Arial"/>
              </a:rPr>
              <a:t>Miss Caroline Or</a:t>
            </a:r>
            <a:r>
              <a:rPr lang="en-US" sz="2000"/>
              <a:t>chard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SzPts val="1530"/>
              <a:buNone/>
            </a:pPr>
            <a:r>
              <a:rPr lang="en-US" sz="2000"/>
              <a:t>  </a:t>
            </a:r>
            <a:r>
              <a:rPr b="0" i="0" lang="en-US" sz="2000" u="none">
                <a:solidFill>
                  <a:schemeClr val="dk1"/>
                </a:solidFill>
                <a:latin typeface="Arial"/>
                <a:ea typeface="Arial"/>
                <a:cs typeface="Arial"/>
                <a:sym typeface="Arial"/>
              </a:rPr>
              <a:t>Reception Teacher</a:t>
            </a:r>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0" i="0" sz="2000" u="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0"/>
          <p:cNvSpPr txBox="1"/>
          <p:nvPr/>
        </p:nvSpPr>
        <p:spPr>
          <a:xfrm>
            <a:off x="6996150" y="4006250"/>
            <a:ext cx="199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0"/>
          <p:cNvSpPr txBox="1"/>
          <p:nvPr/>
        </p:nvSpPr>
        <p:spPr>
          <a:xfrm>
            <a:off x="266425" y="3848375"/>
            <a:ext cx="15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p10"/>
          <p:cNvPicPr preferRelativeResize="0"/>
          <p:nvPr/>
        </p:nvPicPr>
        <p:blipFill rotWithShape="1">
          <a:blip r:embed="rId3">
            <a:alphaModFix/>
          </a:blip>
          <a:srcRect b="31085" l="30330" r="21204" t="16793"/>
          <a:stretch/>
        </p:blipFill>
        <p:spPr>
          <a:xfrm>
            <a:off x="5103625" y="1375575"/>
            <a:ext cx="1934675" cy="2779272"/>
          </a:xfrm>
          <a:prstGeom prst="rect">
            <a:avLst/>
          </a:prstGeom>
          <a:noFill/>
          <a:ln>
            <a:noFill/>
          </a:ln>
        </p:spPr>
      </p:pic>
      <p:pic>
        <p:nvPicPr>
          <p:cNvPr id="151" name="Google Shape;151;p10"/>
          <p:cNvPicPr preferRelativeResize="0"/>
          <p:nvPr/>
        </p:nvPicPr>
        <p:blipFill rotWithShape="1">
          <a:blip r:embed="rId4">
            <a:alphaModFix/>
          </a:blip>
          <a:srcRect b="0" l="0" r="0" t="0"/>
          <a:stretch/>
        </p:blipFill>
        <p:spPr>
          <a:xfrm>
            <a:off x="1728050" y="1316475"/>
            <a:ext cx="1934676" cy="2890025"/>
          </a:xfrm>
          <a:prstGeom prst="rect">
            <a:avLst/>
          </a:prstGeom>
          <a:noFill/>
          <a:ln>
            <a:noFill/>
          </a:ln>
        </p:spPr>
      </p:pic>
      <p:sp>
        <p:nvSpPr>
          <p:cNvPr id="152" name="Google Shape;152;p10"/>
          <p:cNvSpPr txBox="1"/>
          <p:nvPr/>
        </p:nvSpPr>
        <p:spPr>
          <a:xfrm>
            <a:off x="2064450" y="4736250"/>
            <a:ext cx="4514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Mrs Juliet Freel  &amp; Miss Kayle</a:t>
            </a:r>
            <a:r>
              <a:rPr lang="en-US" sz="1800">
                <a:solidFill>
                  <a:schemeClr val="dk1"/>
                </a:solidFill>
                <a:latin typeface="Tahoma"/>
                <a:ea typeface="Tahoma"/>
                <a:cs typeface="Tahoma"/>
                <a:sym typeface="Tahoma"/>
              </a:rPr>
              <a:t>i</a:t>
            </a:r>
            <a:r>
              <a:rPr b="0" i="0" lang="en-US" sz="1800" u="none" cap="none" strike="noStrike">
                <a:solidFill>
                  <a:schemeClr val="dk1"/>
                </a:solidFill>
                <a:latin typeface="Tahoma"/>
                <a:ea typeface="Tahoma"/>
                <a:cs typeface="Tahoma"/>
                <a:sym typeface="Tahoma"/>
              </a:rPr>
              <a:t>gh Harrison</a:t>
            </a:r>
            <a:endParaRPr b="0" i="0" sz="18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1800"/>
              <a:buFont typeface="Tahoma"/>
              <a:buNone/>
            </a:pPr>
            <a:r>
              <a:t/>
            </a:r>
            <a:endParaRPr sz="1800">
              <a:solidFill>
                <a:schemeClr val="dk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1800"/>
              <a:buFont typeface="Tahoma"/>
              <a:buNone/>
            </a:pPr>
            <a:r>
              <a:rPr lang="en-US" sz="1800">
                <a:solidFill>
                  <a:schemeClr val="dk1"/>
                </a:solidFill>
                <a:latin typeface="Tahoma"/>
                <a:ea typeface="Tahoma"/>
                <a:cs typeface="Tahoma"/>
                <a:sym typeface="Tahoma"/>
              </a:rPr>
              <a:t>           </a:t>
            </a:r>
            <a:r>
              <a:rPr lang="en-US" sz="1800">
                <a:solidFill>
                  <a:schemeClr val="dk1"/>
                </a:solidFill>
                <a:latin typeface="Tahoma"/>
                <a:ea typeface="Tahoma"/>
                <a:cs typeface="Tahoma"/>
                <a:sym typeface="Tahoma"/>
              </a:rPr>
              <a:t>Learning Support Assistants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dc40d86cdf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8889"/>
              <a:buNone/>
            </a:pPr>
            <a:r>
              <a:rPr lang="en-US"/>
              <a:t>Wraparound care: our on-site partner is:</a:t>
            </a:r>
            <a:endParaRPr/>
          </a:p>
        </p:txBody>
      </p:sp>
      <p:sp>
        <p:nvSpPr>
          <p:cNvPr id="158" name="Google Shape;158;g2dc40d86cdf_0_0"/>
          <p:cNvSpPr txBox="1"/>
          <p:nvPr>
            <p:ph idx="1" type="body"/>
          </p:nvPr>
        </p:nvSpPr>
        <p:spPr>
          <a:xfrm>
            <a:off x="158150" y="1600200"/>
            <a:ext cx="4602600" cy="5132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SzPts val="1530"/>
              <a:buNone/>
            </a:pPr>
            <a:r>
              <a:rPr lang="en-US"/>
              <a:t>At Chill Out Time Childcare we will develop confidence, self-esteem and independent thinking in the children we care for. Through child-centred play as a starting point, we will extend your child’s first learning </a:t>
            </a:r>
            <a:r>
              <a:rPr lang="en-US" sz="1100">
                <a:solidFill>
                  <a:srgbClr val="000000"/>
                </a:solidFill>
              </a:rPr>
              <a:t> </a:t>
            </a:r>
            <a:r>
              <a:rPr lang="en-US"/>
              <a:t>experiences relevant to them and fill their day with creative and positive experiences, through our varied and challenging curriculum. </a:t>
            </a:r>
            <a:endParaRPr/>
          </a:p>
          <a:p>
            <a:pPr indent="0" lvl="0" marL="0" rtl="0" algn="l">
              <a:lnSpc>
                <a:spcPct val="100000"/>
              </a:lnSpc>
              <a:spcBef>
                <a:spcPts val="360"/>
              </a:spcBef>
              <a:spcAft>
                <a:spcPts val="0"/>
              </a:spcAft>
              <a:buSzPts val="1530"/>
              <a:buNone/>
            </a:pPr>
            <a:r>
              <a:t/>
            </a:r>
            <a:endParaRPr/>
          </a:p>
        </p:txBody>
      </p:sp>
      <p:pic>
        <p:nvPicPr>
          <p:cNvPr id="159" name="Google Shape;159;g2dc40d86cdf_0_0"/>
          <p:cNvPicPr preferRelativeResize="0"/>
          <p:nvPr/>
        </p:nvPicPr>
        <p:blipFill rotWithShape="1">
          <a:blip r:embed="rId3">
            <a:alphaModFix/>
          </a:blip>
          <a:srcRect b="0" l="0" r="0" t="0"/>
          <a:stretch/>
        </p:blipFill>
        <p:spPr>
          <a:xfrm>
            <a:off x="4826450" y="1676400"/>
            <a:ext cx="4165151" cy="2581025"/>
          </a:xfrm>
          <a:prstGeom prst="rect">
            <a:avLst/>
          </a:prstGeom>
          <a:noFill/>
          <a:ln>
            <a:noFill/>
          </a:ln>
        </p:spPr>
      </p:pic>
      <p:sp>
        <p:nvSpPr>
          <p:cNvPr id="160" name="Google Shape;160;g2dc40d86cdf_0_0"/>
          <p:cNvSpPr txBox="1"/>
          <p:nvPr/>
        </p:nvSpPr>
        <p:spPr>
          <a:xfrm>
            <a:off x="5232625" y="4456650"/>
            <a:ext cx="3670200" cy="20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530"/>
              <a:buFont typeface="Arial"/>
              <a:buNone/>
            </a:pPr>
            <a:r>
              <a:rPr b="0" i="0" lang="en-US" sz="2400" u="none" cap="none" strike="noStrike">
                <a:solidFill>
                  <a:srgbClr val="FF0000"/>
                </a:solidFill>
                <a:latin typeface="Arial"/>
                <a:ea typeface="Arial"/>
                <a:cs typeface="Arial"/>
                <a:sym typeface="Arial"/>
              </a:rPr>
              <a:t>Current provision is:</a:t>
            </a:r>
            <a:endParaRPr b="0" i="0" sz="2400" u="none" cap="none" strike="noStrike">
              <a:solidFill>
                <a:srgbClr val="FF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530"/>
              <a:buFont typeface="Arial"/>
              <a:buNone/>
            </a:pPr>
            <a:r>
              <a:rPr b="0" i="0" lang="en-US" sz="2400" u="none" cap="none" strike="noStrike">
                <a:solidFill>
                  <a:srgbClr val="FF0000"/>
                </a:solidFill>
                <a:latin typeface="Arial"/>
                <a:ea typeface="Arial"/>
                <a:cs typeface="Arial"/>
                <a:sym typeface="Arial"/>
              </a:rPr>
              <a:t>7:30 am - 9 am</a:t>
            </a:r>
            <a:endParaRPr b="0" i="0" sz="2400" u="none" cap="none" strike="noStrike">
              <a:solidFill>
                <a:srgbClr val="FF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530"/>
              <a:buFont typeface="Arial"/>
              <a:buNone/>
            </a:pPr>
            <a:r>
              <a:rPr b="0" i="0" lang="en-US" sz="2400" u="none" cap="none" strike="noStrike">
                <a:solidFill>
                  <a:srgbClr val="FF0000"/>
                </a:solidFill>
                <a:latin typeface="Arial"/>
                <a:ea typeface="Arial"/>
                <a:cs typeface="Arial"/>
                <a:sym typeface="Arial"/>
              </a:rPr>
              <a:t>12 pm - 6 pm</a:t>
            </a:r>
            <a:endParaRPr b="0" i="0" sz="2400" u="none" cap="none" strike="noStrik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1"/>
          <p:cNvSpPr txBox="1"/>
          <p:nvPr>
            <p:ph type="title"/>
          </p:nvPr>
        </p:nvSpPr>
        <p:spPr>
          <a:xfrm>
            <a:off x="399900" y="-97900"/>
            <a:ext cx="8229600" cy="13983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The boring bits …</a:t>
            </a:r>
            <a:endParaRPr/>
          </a:p>
        </p:txBody>
      </p:sp>
      <p:sp>
        <p:nvSpPr>
          <p:cNvPr id="166" name="Google Shape;166;p11"/>
          <p:cNvSpPr txBox="1"/>
          <p:nvPr>
            <p:ph idx="1" type="body"/>
          </p:nvPr>
        </p:nvSpPr>
        <p:spPr>
          <a:xfrm>
            <a:off x="0" y="1028100"/>
            <a:ext cx="4306200" cy="4407300"/>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2040"/>
              <a:buChar char="•"/>
            </a:pPr>
            <a:r>
              <a:rPr b="1" lang="en-US" u="sng"/>
              <a:t>Attendance: </a:t>
            </a:r>
            <a:endParaRPr b="1" u="sng"/>
          </a:p>
          <a:p>
            <a:pPr indent="0" lvl="0" marL="0" marR="0" rtl="0" algn="l">
              <a:lnSpc>
                <a:spcPct val="100000"/>
              </a:lnSpc>
              <a:spcBef>
                <a:spcPts val="480"/>
              </a:spcBef>
              <a:spcAft>
                <a:spcPts val="0"/>
              </a:spcAft>
              <a:buSzPts val="1530"/>
              <a:buNone/>
            </a:pPr>
            <a:r>
              <a:rPr b="0" i="0" lang="en-US" sz="2400" u="none">
                <a:solidFill>
                  <a:schemeClr val="dk1"/>
                </a:solidFill>
                <a:latin typeface="Arial"/>
                <a:ea typeface="Arial"/>
                <a:cs typeface="Arial"/>
                <a:sym typeface="Arial"/>
              </a:rPr>
              <a:t>Even if your child is not compulsory school age, we do expect excellent attendance and authorise absences only in the most exceptional circumstances (Attendance Policy </a:t>
            </a:r>
            <a:r>
              <a:rPr lang="en-US"/>
              <a:t>‘New Starters’ section on our website</a:t>
            </a:r>
            <a:r>
              <a:rPr b="0" i="0" lang="en-US" sz="2400" u="none">
                <a:solidFill>
                  <a:schemeClr val="dk1"/>
                </a:solidFill>
                <a:latin typeface="Arial"/>
                <a:ea typeface="Arial"/>
                <a:cs typeface="Arial"/>
                <a:sym typeface="Arial"/>
              </a:rPr>
              <a:t>).</a:t>
            </a:r>
            <a:endParaRPr b="0" i="0" sz="2400" u="none">
              <a:solidFill>
                <a:schemeClr val="dk1"/>
              </a:solidFill>
              <a:latin typeface="Arial"/>
              <a:ea typeface="Arial"/>
              <a:cs typeface="Arial"/>
              <a:sym typeface="Arial"/>
            </a:endParaRPr>
          </a:p>
          <a:p>
            <a:pPr indent="0" lvl="0" marL="0" rtl="0" algn="l">
              <a:lnSpc>
                <a:spcPct val="100000"/>
              </a:lnSpc>
              <a:spcBef>
                <a:spcPts val="400"/>
              </a:spcBef>
              <a:spcAft>
                <a:spcPts val="0"/>
              </a:spcAft>
              <a:buSzPts val="1530"/>
              <a:buNone/>
            </a:pPr>
            <a:r>
              <a:t/>
            </a:r>
            <a:endParaRPr sz="2000"/>
          </a:p>
          <a:p>
            <a:pPr indent="0" lvl="0" marL="0" marR="0" rtl="0" algn="l">
              <a:lnSpc>
                <a:spcPct val="100000"/>
              </a:lnSpc>
              <a:spcBef>
                <a:spcPts val="400"/>
              </a:spcBef>
              <a:spcAft>
                <a:spcPts val="0"/>
              </a:spcAft>
              <a:buSzPts val="1530"/>
              <a:buNone/>
            </a:pPr>
            <a:r>
              <a:t/>
            </a:r>
            <a:endParaRPr/>
          </a:p>
          <a:p>
            <a:pPr indent="0" lvl="0" marL="0" marR="0" rtl="0" algn="l">
              <a:lnSpc>
                <a:spcPct val="100000"/>
              </a:lnSpc>
              <a:spcBef>
                <a:spcPts val="400"/>
              </a:spcBef>
              <a:spcAft>
                <a:spcPts val="0"/>
              </a:spcAft>
              <a:buSzPts val="1530"/>
              <a:buNone/>
            </a:pPr>
            <a:r>
              <a:t/>
            </a:r>
            <a:endParaRPr b="1" sz="2900"/>
          </a:p>
          <a:p>
            <a:pPr indent="-182562" lvl="0" marL="182562" marR="0" rtl="0" algn="l">
              <a:lnSpc>
                <a:spcPct val="100000"/>
              </a:lnSpc>
              <a:spcBef>
                <a:spcPts val="480"/>
              </a:spcBef>
              <a:spcAft>
                <a:spcPts val="0"/>
              </a:spcAft>
              <a:buClr>
                <a:schemeClr val="accent1"/>
              </a:buClr>
              <a:buSzPts val="2540"/>
              <a:buChar char="•"/>
            </a:pPr>
            <a:r>
              <a:t/>
            </a:r>
            <a:endParaRPr b="1" sz="2900"/>
          </a:p>
        </p:txBody>
      </p:sp>
      <p:pic>
        <p:nvPicPr>
          <p:cNvPr id="167" name="Google Shape;167;p11"/>
          <p:cNvPicPr preferRelativeResize="0"/>
          <p:nvPr/>
        </p:nvPicPr>
        <p:blipFill rotWithShape="1">
          <a:blip r:embed="rId3">
            <a:alphaModFix/>
          </a:blip>
          <a:srcRect b="0" l="0" r="0" t="0"/>
          <a:stretch/>
        </p:blipFill>
        <p:spPr>
          <a:xfrm>
            <a:off x="4367450" y="721900"/>
            <a:ext cx="4776550" cy="58313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2dc1d8a2088_0_7"/>
          <p:cNvPicPr preferRelativeResize="0"/>
          <p:nvPr/>
        </p:nvPicPr>
        <p:blipFill rotWithShape="1">
          <a:blip r:embed="rId3">
            <a:alphaModFix/>
          </a:blip>
          <a:srcRect b="0" l="0" r="0" t="0"/>
          <a:stretch/>
        </p:blipFill>
        <p:spPr>
          <a:xfrm>
            <a:off x="1677525" y="304800"/>
            <a:ext cx="4803063" cy="6553199"/>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51917ca916_0_33"/>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Holidays</a:t>
            </a:r>
            <a:endParaRPr/>
          </a:p>
        </p:txBody>
      </p:sp>
      <p:sp>
        <p:nvSpPr>
          <p:cNvPr id="178" name="Google Shape;178;g351917ca916_0_33"/>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530"/>
              <a:buNone/>
            </a:pPr>
            <a:r>
              <a:rPr lang="en-US" sz="1250">
                <a:solidFill>
                  <a:srgbClr val="333333"/>
                </a:solidFill>
                <a:highlight>
                  <a:srgbClr val="FFFFFF"/>
                </a:highlight>
              </a:rPr>
              <a:t>Holidays are great!  We think everyone should have holidays!</a:t>
            </a:r>
            <a:endParaRPr sz="1250">
              <a:solidFill>
                <a:srgbClr val="333333"/>
              </a:solidFill>
              <a:highlight>
                <a:srgbClr val="FFFFFF"/>
              </a:highlight>
            </a:endParaRPr>
          </a:p>
          <a:p>
            <a:pPr indent="0" lvl="0" marL="0" rtl="0" algn="l">
              <a:lnSpc>
                <a:spcPct val="115000"/>
              </a:lnSpc>
              <a:spcBef>
                <a:spcPts val="800"/>
              </a:spcBef>
              <a:spcAft>
                <a:spcPts val="0"/>
              </a:spcAft>
              <a:buSzPts val="1530"/>
              <a:buNone/>
            </a:pPr>
            <a:r>
              <a:rPr lang="en-US" sz="1250">
                <a:solidFill>
                  <a:srgbClr val="333333"/>
                </a:solidFill>
                <a:highlight>
                  <a:srgbClr val="FFFFFF"/>
                </a:highlight>
              </a:rPr>
              <a:t>We're sure you know that we want children to experience the joys and discoveries of holidays of all kinds and we're also sure that you know we want children to have the best possible start to the rest of their lives - that's our core purpose.</a:t>
            </a:r>
            <a:endParaRPr sz="1250">
              <a:solidFill>
                <a:srgbClr val="333333"/>
              </a:solidFill>
              <a:highlight>
                <a:srgbClr val="FFFFFF"/>
              </a:highlight>
            </a:endParaRPr>
          </a:p>
          <a:p>
            <a:pPr indent="0" lvl="0" marL="0" rtl="0" algn="l">
              <a:lnSpc>
                <a:spcPct val="115000"/>
              </a:lnSpc>
              <a:spcBef>
                <a:spcPts val="800"/>
              </a:spcBef>
              <a:spcAft>
                <a:spcPts val="0"/>
              </a:spcAft>
              <a:buSzPts val="1530"/>
              <a:buNone/>
            </a:pPr>
            <a:r>
              <a:rPr lang="en-US" sz="1250">
                <a:solidFill>
                  <a:srgbClr val="333333"/>
                </a:solidFill>
                <a:highlight>
                  <a:srgbClr val="FFFFFF"/>
                </a:highlight>
              </a:rPr>
              <a:t>In order to do the best job we can and to give your children the best education we can, we don't want them to miss out on any of our carefully planned and sequenced curriculum, so we </a:t>
            </a:r>
            <a:r>
              <a:rPr b="1" lang="en-US" sz="1250">
                <a:solidFill>
                  <a:srgbClr val="333333"/>
                </a:solidFill>
                <a:highlight>
                  <a:srgbClr val="FFFFFF"/>
                </a:highlight>
              </a:rPr>
              <a:t>do not</a:t>
            </a:r>
            <a:r>
              <a:rPr lang="en-US" sz="1250">
                <a:solidFill>
                  <a:srgbClr val="333333"/>
                </a:solidFill>
                <a:highlight>
                  <a:srgbClr val="FFFFFF"/>
                </a:highlight>
              </a:rPr>
              <a:t> authorise children having holidays in term time, unless there are special or exceptional circumstances.</a:t>
            </a:r>
            <a:endParaRPr sz="1250">
              <a:solidFill>
                <a:srgbClr val="333333"/>
              </a:solidFill>
              <a:highlight>
                <a:srgbClr val="FFFFFF"/>
              </a:highlight>
            </a:endParaRPr>
          </a:p>
          <a:p>
            <a:pPr indent="0" lvl="0" marL="0" rtl="0" algn="l">
              <a:lnSpc>
                <a:spcPct val="115000"/>
              </a:lnSpc>
              <a:spcBef>
                <a:spcPts val="800"/>
              </a:spcBef>
              <a:spcAft>
                <a:spcPts val="0"/>
              </a:spcAft>
              <a:buSzPts val="1530"/>
              <a:buNone/>
            </a:pPr>
            <a:r>
              <a:rPr lang="en-US" sz="1250">
                <a:solidFill>
                  <a:srgbClr val="333333"/>
                </a:solidFill>
                <a:highlight>
                  <a:srgbClr val="FFFFFF"/>
                </a:highlight>
              </a:rPr>
              <a:t>If you need to take your child out of school for a holiday, please complete a ‘Request For Leave Of Absence’ form available on the website or from the school office.  It is unlikely that the holiday would be authorised and therefore your child's absence would be recorded as unauthorised.  If any child has too many unauthorised absences, an Educational Welfare Officer will be involved to investigate, which may lead to a penalty notice being issued to the parent/s.</a:t>
            </a:r>
            <a:endParaRPr sz="1250">
              <a:solidFill>
                <a:srgbClr val="333333"/>
              </a:solidFill>
              <a:highlight>
                <a:srgbClr val="FFFFFF"/>
              </a:highlight>
            </a:endParaRPr>
          </a:p>
          <a:p>
            <a:pPr indent="0" lvl="0" marL="0" rtl="0" algn="l">
              <a:lnSpc>
                <a:spcPct val="115000"/>
              </a:lnSpc>
              <a:spcBef>
                <a:spcPts val="800"/>
              </a:spcBef>
              <a:spcAft>
                <a:spcPts val="0"/>
              </a:spcAft>
              <a:buSzPts val="1530"/>
              <a:buNone/>
            </a:pPr>
            <a:r>
              <a:rPr lang="en-US" sz="1250">
                <a:solidFill>
                  <a:srgbClr val="333333"/>
                </a:solidFill>
                <a:highlight>
                  <a:srgbClr val="FFFFFF"/>
                </a:highlight>
              </a:rPr>
              <a:t>Please also see our </a:t>
            </a:r>
            <a:r>
              <a:rPr lang="en-US" sz="1250">
                <a:solidFill>
                  <a:srgbClr val="337AB7"/>
                </a:solidFill>
                <a:highlight>
                  <a:srgbClr val="FFFFFF"/>
                </a:highlight>
                <a:uFill>
                  <a:noFill/>
                </a:uFill>
                <a:hlinkClick r:id="rId3">
                  <a:extLst>
                    <a:ext uri="{A12FA001-AC4F-418D-AE19-62706E023703}">
                      <ahyp:hlinkClr val="tx"/>
                    </a:ext>
                  </a:extLst>
                </a:hlinkClick>
              </a:rPr>
              <a:t>Attendance Policy</a:t>
            </a:r>
            <a:r>
              <a:rPr lang="en-US" sz="1250">
                <a:solidFill>
                  <a:srgbClr val="333333"/>
                </a:solidFill>
                <a:highlight>
                  <a:srgbClr val="FFFFFF"/>
                </a:highlight>
              </a:rPr>
              <a:t>. You might also be looking for our list of term dates and school holidays, which you will find on the </a:t>
            </a:r>
            <a:r>
              <a:rPr lang="en-US" sz="1250">
                <a:solidFill>
                  <a:srgbClr val="337AB7"/>
                </a:solidFill>
                <a:highlight>
                  <a:srgbClr val="FFFFFF"/>
                </a:highlight>
                <a:uFill>
                  <a:noFill/>
                </a:uFill>
                <a:hlinkClick r:id="rId4">
                  <a:extLst>
                    <a:ext uri="{A12FA001-AC4F-418D-AE19-62706E023703}">
                      <ahyp:hlinkClr val="tx"/>
                    </a:ext>
                  </a:extLst>
                </a:hlinkClick>
              </a:rPr>
              <a:t>Term Dates</a:t>
            </a:r>
            <a:r>
              <a:rPr lang="en-US" sz="1250">
                <a:solidFill>
                  <a:srgbClr val="333333"/>
                </a:solidFill>
                <a:highlight>
                  <a:srgbClr val="FFFFFF"/>
                </a:highlight>
              </a:rPr>
              <a:t> page.</a:t>
            </a:r>
            <a:endParaRPr sz="1250">
              <a:solidFill>
                <a:srgbClr val="333333"/>
              </a:solidFill>
              <a:highlight>
                <a:srgbClr val="FFFFFF"/>
              </a:highlight>
            </a:endParaRPr>
          </a:p>
          <a:p>
            <a:pPr indent="0" lvl="0" marL="0" rtl="0" algn="l">
              <a:lnSpc>
                <a:spcPct val="100000"/>
              </a:lnSpc>
              <a:spcBef>
                <a:spcPts val="800"/>
              </a:spcBef>
              <a:spcAft>
                <a:spcPts val="0"/>
              </a:spcAft>
              <a:buSzPts val="1530"/>
              <a:buNone/>
            </a:pPr>
            <a:r>
              <a:t/>
            </a:r>
            <a:endParaRPr/>
          </a:p>
        </p:txBody>
      </p:sp>
      <p:pic>
        <p:nvPicPr>
          <p:cNvPr id="179" name="Google Shape;179;g351917ca916_0_33"/>
          <p:cNvPicPr preferRelativeResize="0"/>
          <p:nvPr/>
        </p:nvPicPr>
        <p:blipFill rotWithShape="1">
          <a:blip r:embed="rId5">
            <a:alphaModFix/>
          </a:blip>
          <a:srcRect b="0" l="0" r="0" t="0"/>
          <a:stretch/>
        </p:blipFill>
        <p:spPr>
          <a:xfrm>
            <a:off x="5746474" y="5317228"/>
            <a:ext cx="3135374" cy="1386200"/>
          </a:xfrm>
          <a:prstGeom prst="rect">
            <a:avLst/>
          </a:prstGeom>
          <a:noFill/>
          <a:ln>
            <a:noFill/>
          </a:ln>
        </p:spPr>
      </p:pic>
      <p:pic>
        <p:nvPicPr>
          <p:cNvPr id="180" name="Google Shape;180;g351917ca916_0_33"/>
          <p:cNvPicPr preferRelativeResize="0"/>
          <p:nvPr/>
        </p:nvPicPr>
        <p:blipFill rotWithShape="1">
          <a:blip r:embed="rId6">
            <a:alphaModFix/>
          </a:blip>
          <a:srcRect b="0" l="0" r="0" t="0"/>
          <a:stretch/>
        </p:blipFill>
        <p:spPr>
          <a:xfrm>
            <a:off x="671125" y="5332753"/>
            <a:ext cx="3135375" cy="1378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g351917ca916_0_41"/>
          <p:cNvPicPr preferRelativeResize="0"/>
          <p:nvPr/>
        </p:nvPicPr>
        <p:blipFill rotWithShape="1">
          <a:blip r:embed="rId3">
            <a:alphaModFix/>
          </a:blip>
          <a:srcRect b="0" l="0" r="0" t="0"/>
          <a:stretch/>
        </p:blipFill>
        <p:spPr>
          <a:xfrm>
            <a:off x="2071400" y="378200"/>
            <a:ext cx="4632717"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dc1d8a2088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150178" lvl="0" marL="182563" rtl="0" algn="l">
              <a:lnSpc>
                <a:spcPct val="100000"/>
              </a:lnSpc>
              <a:spcBef>
                <a:spcPts val="480"/>
              </a:spcBef>
              <a:spcAft>
                <a:spcPts val="0"/>
              </a:spcAft>
              <a:buClr>
                <a:schemeClr val="accent1"/>
              </a:buClr>
              <a:buSzPts val="1530"/>
              <a:buChar char="•"/>
            </a:pPr>
            <a:r>
              <a:rPr b="1" lang="en-US" sz="2400" u="sng">
                <a:solidFill>
                  <a:schemeClr val="dk1"/>
                </a:solidFill>
              </a:rPr>
              <a:t>Punctuality</a:t>
            </a:r>
            <a:endParaRPr/>
          </a:p>
        </p:txBody>
      </p:sp>
      <p:sp>
        <p:nvSpPr>
          <p:cNvPr id="191" name="Google Shape;191;g2dc1d8a2088_0_0"/>
          <p:cNvSpPr txBox="1"/>
          <p:nvPr>
            <p:ph idx="1" type="body"/>
          </p:nvPr>
        </p:nvSpPr>
        <p:spPr>
          <a:xfrm>
            <a:off x="457200" y="1295400"/>
            <a:ext cx="8229600" cy="53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Clr>
                <a:srgbClr val="000000"/>
              </a:buClr>
              <a:buSzPts val="1530"/>
              <a:buFont typeface="Arial"/>
              <a:buNone/>
            </a:pPr>
            <a:r>
              <a:rPr i="1" lang="en-US"/>
              <a:t>Why do children need to arrive on time for school?</a:t>
            </a:r>
            <a:endParaRPr i="1"/>
          </a:p>
          <a:p>
            <a:pPr indent="0" lvl="0" marL="0" rtl="0" algn="l">
              <a:lnSpc>
                <a:spcPct val="100000"/>
              </a:lnSpc>
              <a:spcBef>
                <a:spcPts val="400"/>
              </a:spcBef>
              <a:spcAft>
                <a:spcPts val="0"/>
              </a:spcAft>
              <a:buClr>
                <a:srgbClr val="000000"/>
              </a:buClr>
              <a:buSzPts val="1530"/>
              <a:buFont typeface="Arial"/>
              <a:buNone/>
            </a:pPr>
            <a:r>
              <a:rPr lang="en-US"/>
              <a:t>Your child’s education is important and being late will mean:- </a:t>
            </a:r>
            <a:endParaRPr/>
          </a:p>
          <a:p>
            <a:pPr indent="0" lvl="0" marL="0" rtl="0" algn="l">
              <a:lnSpc>
                <a:spcPct val="100000"/>
              </a:lnSpc>
              <a:spcBef>
                <a:spcPts val="400"/>
              </a:spcBef>
              <a:spcAft>
                <a:spcPts val="0"/>
              </a:spcAft>
              <a:buSzPts val="1530"/>
              <a:buNone/>
            </a:pPr>
            <a:r>
              <a:rPr lang="en-US" sz="2000"/>
              <a:t>●	Missing the beginning of lessons </a:t>
            </a:r>
            <a:endParaRPr sz="2000"/>
          </a:p>
          <a:p>
            <a:pPr indent="0" lvl="0" marL="0" rtl="0" algn="l">
              <a:lnSpc>
                <a:spcPct val="100000"/>
              </a:lnSpc>
              <a:spcBef>
                <a:spcPts val="400"/>
              </a:spcBef>
              <a:spcAft>
                <a:spcPts val="0"/>
              </a:spcAft>
              <a:buSzPts val="1530"/>
              <a:buNone/>
            </a:pPr>
            <a:r>
              <a:rPr lang="en-US" sz="2000"/>
              <a:t>●	Not hearing important information about school and lessons. This could mean your child not being able to complete work because they were not given vital information </a:t>
            </a:r>
            <a:endParaRPr sz="2000"/>
          </a:p>
          <a:p>
            <a:pPr indent="0" lvl="0" marL="0" rtl="0" algn="l">
              <a:lnSpc>
                <a:spcPct val="100000"/>
              </a:lnSpc>
              <a:spcBef>
                <a:spcPts val="400"/>
              </a:spcBef>
              <a:spcAft>
                <a:spcPts val="0"/>
              </a:spcAft>
              <a:buSzPts val="1530"/>
              <a:buNone/>
            </a:pPr>
            <a:r>
              <a:rPr lang="en-US" sz="2000"/>
              <a:t>●	Your child being embarrassed at having to enter a room where a lesson has already started </a:t>
            </a:r>
            <a:endParaRPr sz="2000"/>
          </a:p>
          <a:p>
            <a:pPr indent="0" lvl="0" marL="0" rtl="0" algn="l">
              <a:lnSpc>
                <a:spcPct val="100000"/>
              </a:lnSpc>
              <a:spcBef>
                <a:spcPts val="400"/>
              </a:spcBef>
              <a:spcAft>
                <a:spcPts val="0"/>
              </a:spcAft>
              <a:buSzPts val="1530"/>
              <a:buNone/>
            </a:pPr>
            <a:r>
              <a:rPr lang="en-US" sz="2000"/>
              <a:t>●	Being late for the start of important assessment work </a:t>
            </a:r>
            <a:endParaRPr sz="2000"/>
          </a:p>
          <a:p>
            <a:pPr indent="0" lvl="0" marL="0" rtl="0" algn="l">
              <a:lnSpc>
                <a:spcPct val="100000"/>
              </a:lnSpc>
              <a:spcBef>
                <a:spcPts val="400"/>
              </a:spcBef>
              <a:spcAft>
                <a:spcPts val="0"/>
              </a:spcAft>
              <a:buSzPts val="1530"/>
              <a:buNone/>
            </a:pPr>
            <a:r>
              <a:rPr lang="en-US" sz="2000"/>
              <a:t>●	Your child failing to learn important  knowledge, life skills; employers will expect good time keeping and children need to learn this from an early age.</a:t>
            </a:r>
            <a:endParaRPr sz="2000"/>
          </a:p>
          <a:p>
            <a:pPr indent="0" lvl="0" marL="0" rtl="0" algn="l">
              <a:lnSpc>
                <a:spcPct val="100000"/>
              </a:lnSpc>
              <a:spcBef>
                <a:spcPts val="400"/>
              </a:spcBef>
              <a:spcAft>
                <a:spcPts val="0"/>
              </a:spcAft>
              <a:buSzPts val="1530"/>
              <a:buNone/>
            </a:pPr>
            <a:r>
              <a:rPr b="1" lang="en-US" sz="2000" u="sng">
                <a:highlight>
                  <a:srgbClr val="00FF00"/>
                </a:highlight>
              </a:rPr>
              <a:t>Reception starts at 8:55 am</a:t>
            </a:r>
            <a:endParaRPr b="1" sz="2000" u="sng">
              <a:highlight>
                <a:srgbClr val="00FF00"/>
              </a:highlight>
            </a:endParaRPr>
          </a:p>
          <a:p>
            <a:pPr indent="0" lvl="0" marL="0" rtl="0" algn="l">
              <a:lnSpc>
                <a:spcPct val="100000"/>
              </a:lnSpc>
              <a:spcBef>
                <a:spcPts val="400"/>
              </a:spcBef>
              <a:spcAft>
                <a:spcPts val="0"/>
              </a:spcAft>
              <a:buSzPts val="1530"/>
              <a:buNone/>
            </a:pPr>
            <a:r>
              <a:rPr b="1" lang="en-US" sz="2000" u="sng">
                <a:highlight>
                  <a:srgbClr val="00FF00"/>
                </a:highlight>
              </a:rPr>
              <a:t>Nursery starts at 9:00 am</a:t>
            </a:r>
            <a:endParaRPr b="1" sz="2000" u="sng">
              <a:highlight>
                <a:srgbClr val="00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b506fe9b5d_0_1"/>
          <p:cNvSpPr txBox="1"/>
          <p:nvPr>
            <p:ph idx="1" type="body"/>
          </p:nvPr>
        </p:nvSpPr>
        <p:spPr>
          <a:xfrm>
            <a:off x="457200" y="463200"/>
            <a:ext cx="8229600" cy="6274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530"/>
              <a:buNone/>
            </a:pPr>
            <a:r>
              <a:t/>
            </a:r>
            <a:endParaRPr b="1" sz="2900"/>
          </a:p>
          <a:p>
            <a:pPr indent="-131763" lvl="0" marL="182563" rtl="0" algn="l">
              <a:lnSpc>
                <a:spcPct val="100000"/>
              </a:lnSpc>
              <a:spcBef>
                <a:spcPts val="480"/>
              </a:spcBef>
              <a:spcAft>
                <a:spcPts val="0"/>
              </a:spcAft>
              <a:buSzPts val="1740"/>
              <a:buChar char="•"/>
            </a:pPr>
            <a:r>
              <a:rPr b="1" lang="en-US" sz="2100">
                <a:highlight>
                  <a:schemeClr val="lt1"/>
                </a:highlight>
              </a:rPr>
              <a:t>We request that you read all of the required information and user agreements (and return signed forms) prior to your child starting school in September…….</a:t>
            </a:r>
            <a:endParaRPr b="1" sz="2100">
              <a:highlight>
                <a:schemeClr val="lt1"/>
              </a:highlight>
            </a:endParaRPr>
          </a:p>
          <a:p>
            <a:pPr indent="0" lvl="0" marL="0" rtl="0" algn="l">
              <a:lnSpc>
                <a:spcPct val="100000"/>
              </a:lnSpc>
              <a:spcBef>
                <a:spcPts val="480"/>
              </a:spcBef>
              <a:spcAft>
                <a:spcPts val="0"/>
              </a:spcAft>
              <a:buSzPts val="1530"/>
              <a:buNone/>
            </a:pPr>
            <a:r>
              <a:t/>
            </a:r>
            <a:endParaRPr b="1" sz="2100">
              <a:highlight>
                <a:schemeClr val="lt1"/>
              </a:highlight>
            </a:endParaRPr>
          </a:p>
          <a:p>
            <a:pPr indent="0" lvl="0" marL="0" rtl="0" algn="ctr">
              <a:lnSpc>
                <a:spcPct val="100000"/>
              </a:lnSpc>
              <a:spcBef>
                <a:spcPts val="480"/>
              </a:spcBef>
              <a:spcAft>
                <a:spcPts val="0"/>
              </a:spcAft>
              <a:buSzPts val="1530"/>
              <a:buNone/>
            </a:pPr>
            <a:r>
              <a:rPr b="1" lang="en-US" sz="2100">
                <a:highlight>
                  <a:schemeClr val="lt1"/>
                </a:highlight>
              </a:rPr>
              <a:t>Without data collection sheets and consent forms returned, we cannot set you up on our systems to share information over the summer e.g. important emails, school meals etc.</a:t>
            </a:r>
            <a:endParaRPr b="1" sz="2100">
              <a:highlight>
                <a:schemeClr val="lt1"/>
              </a:highlight>
            </a:endParaRPr>
          </a:p>
          <a:p>
            <a:pPr indent="0" lvl="0" marL="0" rtl="0" algn="ctr">
              <a:lnSpc>
                <a:spcPct val="100000"/>
              </a:lnSpc>
              <a:spcBef>
                <a:spcPts val="480"/>
              </a:spcBef>
              <a:spcAft>
                <a:spcPts val="0"/>
              </a:spcAft>
              <a:buSzPts val="1530"/>
              <a:buNone/>
            </a:pPr>
            <a:r>
              <a:rPr b="1" lang="en-US" sz="2100">
                <a:highlight>
                  <a:schemeClr val="lt1"/>
                </a:highlight>
              </a:rPr>
              <a:t>Please return them no later than 13th July.</a:t>
            </a:r>
            <a:endParaRPr b="1" sz="2100">
              <a:highlight>
                <a:schemeClr val="lt1"/>
              </a:highlight>
            </a:endParaRPr>
          </a:p>
          <a:p>
            <a:pPr indent="0" lvl="0" marL="0" rtl="0" algn="l">
              <a:lnSpc>
                <a:spcPct val="100000"/>
              </a:lnSpc>
              <a:spcBef>
                <a:spcPts val="480"/>
              </a:spcBef>
              <a:spcAft>
                <a:spcPts val="0"/>
              </a:spcAft>
              <a:buSzPts val="1530"/>
              <a:buNone/>
            </a:pPr>
            <a:r>
              <a:t/>
            </a:r>
            <a:endParaRPr b="1" sz="2100">
              <a:highlight>
                <a:schemeClr val="lt1"/>
              </a:highlight>
            </a:endParaRPr>
          </a:p>
          <a:p>
            <a:pPr indent="0" lvl="0" marL="0" rtl="0" algn="ctr">
              <a:lnSpc>
                <a:spcPct val="100000"/>
              </a:lnSpc>
              <a:spcBef>
                <a:spcPts val="480"/>
              </a:spcBef>
              <a:spcAft>
                <a:spcPts val="0"/>
              </a:spcAft>
              <a:buSzPts val="1530"/>
              <a:buNone/>
            </a:pPr>
            <a:r>
              <a:t/>
            </a:r>
            <a:endParaRPr b="1" sz="2100">
              <a:highlight>
                <a:schemeClr val="lt1"/>
              </a:highlight>
            </a:endParaRPr>
          </a:p>
          <a:p>
            <a:pPr indent="0" lvl="0" marL="0" rtl="0" algn="ctr">
              <a:lnSpc>
                <a:spcPct val="100000"/>
              </a:lnSpc>
              <a:spcBef>
                <a:spcPts val="480"/>
              </a:spcBef>
              <a:spcAft>
                <a:spcPts val="0"/>
              </a:spcAft>
              <a:buSzPts val="1530"/>
              <a:buNone/>
            </a:pPr>
            <a:r>
              <a:rPr b="1" lang="en-US" sz="2100">
                <a:highlight>
                  <a:schemeClr val="lt1"/>
                </a:highlight>
              </a:rPr>
              <a:t>Please ensure you have completed the Parental Declaration form for funding entitlement within the </a:t>
            </a:r>
            <a:r>
              <a:rPr b="1" lang="en-US" sz="2100">
                <a:highlight>
                  <a:schemeClr val="lt1"/>
                </a:highlight>
              </a:rPr>
              <a:t>pack</a:t>
            </a:r>
            <a:r>
              <a:rPr b="1" lang="en-US" sz="2100">
                <a:highlight>
                  <a:schemeClr val="lt1"/>
                </a:highlight>
              </a:rPr>
              <a:t> (Nursery only) and return these to school as soon as possible. Any queries, please speak to Mrs. Reed</a:t>
            </a:r>
            <a:endParaRPr b="1" sz="2100">
              <a:highlight>
                <a:schemeClr val="lt1"/>
              </a:highlight>
            </a:endParaRPr>
          </a:p>
          <a:p>
            <a:pPr indent="0" lvl="0" marL="0" rtl="0" algn="ctr">
              <a:lnSpc>
                <a:spcPct val="100000"/>
              </a:lnSpc>
              <a:spcBef>
                <a:spcPts val="480"/>
              </a:spcBef>
              <a:spcAft>
                <a:spcPts val="0"/>
              </a:spcAft>
              <a:buSzPts val="1530"/>
              <a:buNone/>
            </a:pPr>
            <a:r>
              <a:t/>
            </a:r>
            <a:endParaRPr b="1" sz="2100">
              <a:highlight>
                <a:schemeClr val="lt1"/>
              </a:highlight>
            </a:endParaRPr>
          </a:p>
          <a:p>
            <a:pPr indent="0" lvl="0" marL="0" rtl="0" algn="ctr">
              <a:lnSpc>
                <a:spcPct val="100000"/>
              </a:lnSpc>
              <a:spcBef>
                <a:spcPts val="360"/>
              </a:spcBef>
              <a:spcAft>
                <a:spcPts val="0"/>
              </a:spcAft>
              <a:buSzPts val="153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445b79ede8_0_0"/>
          <p:cNvSpPr txBox="1"/>
          <p:nvPr/>
        </p:nvSpPr>
        <p:spPr>
          <a:xfrm>
            <a:off x="199350" y="5641900"/>
            <a:ext cx="8821800" cy="9852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hlink"/>
                </a:solidFill>
                <a:highlight>
                  <a:schemeClr val="lt1"/>
                </a:highlight>
                <a:latin typeface="Arial"/>
                <a:ea typeface="Arial"/>
                <a:cs typeface="Arial"/>
                <a:sym typeface="Arial"/>
                <a:hlinkClick r:id="rId3"/>
              </a:rPr>
              <a:t>www.holywell.northumberland.sch.uk</a:t>
            </a:r>
            <a:endParaRPr b="0" i="0" sz="16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highlight>
                  <a:schemeClr val="lt1"/>
                </a:highlight>
                <a:latin typeface="Arial"/>
                <a:ea typeface="Arial"/>
                <a:cs typeface="Arial"/>
                <a:sym typeface="Arial"/>
              </a:rPr>
              <a:t>Click on ‘New Starters’ tab and all of the information and user agreements you are required to read are here.</a:t>
            </a:r>
            <a:endParaRPr b="1" i="0" sz="12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highlight>
                  <a:schemeClr val="lt1"/>
                </a:highlight>
                <a:latin typeface="Arial"/>
                <a:ea typeface="Arial"/>
                <a:cs typeface="Arial"/>
                <a:sym typeface="Arial"/>
              </a:rPr>
              <a:t>Once you have read these, please complete the signed declaration within your New Starters pack and return to school by 13th July 2026 at the latest.</a:t>
            </a:r>
            <a:endParaRPr b="1" i="0" sz="1200" u="none" cap="none" strike="noStrike">
              <a:solidFill>
                <a:schemeClr val="dk1"/>
              </a:solidFill>
              <a:highlight>
                <a:schemeClr val="lt1"/>
              </a:highlight>
              <a:latin typeface="Arial"/>
              <a:ea typeface="Arial"/>
              <a:cs typeface="Arial"/>
              <a:sym typeface="Arial"/>
            </a:endParaRPr>
          </a:p>
        </p:txBody>
      </p:sp>
      <p:pic>
        <p:nvPicPr>
          <p:cNvPr id="202" name="Google Shape;202;g2445b79ede8_0_0"/>
          <p:cNvPicPr preferRelativeResize="0"/>
          <p:nvPr/>
        </p:nvPicPr>
        <p:blipFill rotWithShape="1">
          <a:blip r:embed="rId4">
            <a:alphaModFix/>
          </a:blip>
          <a:srcRect b="0" l="0" r="0" t="0"/>
          <a:stretch/>
        </p:blipFill>
        <p:spPr>
          <a:xfrm>
            <a:off x="477475" y="162900"/>
            <a:ext cx="8991599" cy="3829013"/>
          </a:xfrm>
          <a:prstGeom prst="rect">
            <a:avLst/>
          </a:prstGeom>
          <a:noFill/>
          <a:ln>
            <a:noFill/>
          </a:ln>
        </p:spPr>
      </p:pic>
      <p:sp>
        <p:nvSpPr>
          <p:cNvPr id="203" name="Google Shape;203;g2445b79ede8_0_0"/>
          <p:cNvSpPr/>
          <p:nvPr/>
        </p:nvSpPr>
        <p:spPr>
          <a:xfrm rot="-7717063">
            <a:off x="2832468" y="3255736"/>
            <a:ext cx="5675340" cy="509236"/>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2"/>
          <p:cNvPicPr preferRelativeResize="0"/>
          <p:nvPr/>
        </p:nvPicPr>
        <p:blipFill rotWithShape="1">
          <a:blip r:embed="rId3">
            <a:alphaModFix/>
          </a:blip>
          <a:srcRect b="0" l="0" r="0" t="0"/>
          <a:stretch/>
        </p:blipFill>
        <p:spPr>
          <a:xfrm rot="2232589">
            <a:off x="6837947" y="3964426"/>
            <a:ext cx="1756406" cy="2343923"/>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sp>
        <p:nvSpPr>
          <p:cNvPr id="82" name="Google Shape;82;p2"/>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600"/>
              <a:buFont typeface="Arial"/>
              <a:buNone/>
            </a:pPr>
            <a:r>
              <a:rPr b="0" i="0" lang="en-US" sz="3600" u="sng">
                <a:solidFill>
                  <a:schemeClr val="dk2"/>
                </a:solidFill>
                <a:latin typeface="Arial"/>
                <a:ea typeface="Arial"/>
                <a:cs typeface="Arial"/>
                <a:sym typeface="Arial"/>
              </a:rPr>
              <a:t>Our vision for pupils at our school:</a:t>
            </a:r>
            <a:br>
              <a:rPr b="0" i="0" lang="en-US" sz="3600" u="none">
                <a:solidFill>
                  <a:schemeClr val="dk2"/>
                </a:solidFill>
                <a:latin typeface="Arial"/>
                <a:ea typeface="Arial"/>
                <a:cs typeface="Arial"/>
                <a:sym typeface="Arial"/>
              </a:rPr>
            </a:br>
            <a:endParaRPr/>
          </a:p>
        </p:txBody>
      </p:sp>
      <p:sp>
        <p:nvSpPr>
          <p:cNvPr id="83" name="Google Shape;83;p2"/>
          <p:cNvSpPr txBox="1"/>
          <p:nvPr>
            <p:ph idx="1" type="body"/>
          </p:nvPr>
        </p:nvSpPr>
        <p:spPr>
          <a:xfrm>
            <a:off x="520125" y="1524012"/>
            <a:ext cx="8229600" cy="5135700"/>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2040"/>
              <a:buFont typeface="Arial"/>
              <a:buChar char="•"/>
            </a:pPr>
            <a:r>
              <a:rPr lang="en-US" sz="1900"/>
              <a:t>At Holywell Village First School we have high aspirations for our children to become well-rounded, </a:t>
            </a:r>
            <a:r>
              <a:rPr lang="en-US" sz="1900">
                <a:highlight>
                  <a:srgbClr val="FFFF00"/>
                </a:highlight>
              </a:rPr>
              <a:t>respectful </a:t>
            </a:r>
            <a:r>
              <a:rPr lang="en-US" sz="1900"/>
              <a:t>and responsible future citizens. They are happy, independent and have positive self-esteem. They have a thirst for learning and are emotionally regulated so they are </a:t>
            </a:r>
            <a:r>
              <a:rPr lang="en-US" sz="1900">
                <a:highlight>
                  <a:srgbClr val="FFFF00"/>
                </a:highlight>
              </a:rPr>
              <a:t>‘Ready to Learn’. </a:t>
            </a:r>
            <a:r>
              <a:rPr lang="en-US" sz="1900"/>
              <a:t>They are curious about the world around them and are confident to ‘have a go’. They are reflective learners who persevere and demonstrate good communication and social skills. They are </a:t>
            </a:r>
            <a:r>
              <a:rPr lang="en-US" sz="1900">
                <a:highlight>
                  <a:srgbClr val="FFFF00"/>
                </a:highlight>
              </a:rPr>
              <a:t>thoughtful, caring and kind.</a:t>
            </a:r>
            <a:r>
              <a:rPr b="0" i="0" lang="en-US" sz="2400" u="none" cap="none" strike="noStrike">
                <a:solidFill>
                  <a:schemeClr val="dk1"/>
                </a:solidFill>
                <a:latin typeface="Arial"/>
                <a:ea typeface="Arial"/>
                <a:cs typeface="Arial"/>
                <a:sym typeface="Arial"/>
              </a:rPr>
              <a:t> </a:t>
            </a:r>
            <a:endParaRPr/>
          </a:p>
          <a:p>
            <a:pPr indent="-53023" lvl="0" marL="182563"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p:txBody>
      </p:sp>
      <p:pic>
        <p:nvPicPr>
          <p:cNvPr id="84" name="Google Shape;84;p2"/>
          <p:cNvPicPr preferRelativeResize="0"/>
          <p:nvPr/>
        </p:nvPicPr>
        <p:blipFill rotWithShape="1">
          <a:blip r:embed="rId4">
            <a:alphaModFix/>
          </a:blip>
          <a:srcRect b="0" l="0" r="0" t="0"/>
          <a:stretch/>
        </p:blipFill>
        <p:spPr>
          <a:xfrm rot="23">
            <a:off x="3275052" y="4488375"/>
            <a:ext cx="2593895" cy="1517530"/>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pic>
        <p:nvPicPr>
          <p:cNvPr id="85" name="Google Shape;85;p2"/>
          <p:cNvPicPr preferRelativeResize="0"/>
          <p:nvPr/>
        </p:nvPicPr>
        <p:blipFill rotWithShape="1">
          <a:blip r:embed="rId5">
            <a:alphaModFix/>
          </a:blip>
          <a:srcRect b="0" l="0" r="0" t="0"/>
          <a:stretch/>
        </p:blipFill>
        <p:spPr>
          <a:xfrm rot="-797305">
            <a:off x="599182" y="3842450"/>
            <a:ext cx="1777743" cy="2523775"/>
          </a:xfrm>
          <a:prstGeom prst="rect">
            <a:avLst/>
          </a:prstGeom>
          <a:noFill/>
          <a:ln>
            <a:noFill/>
          </a:ln>
          <a:effectLst>
            <a:outerShdw blurRad="57150" rotWithShape="0" algn="bl" dir="5400000" dist="19050">
              <a:srgbClr val="000000">
                <a:alpha val="50196"/>
              </a:srgbClr>
            </a:outerShdw>
            <a:reflection blurRad="0" dir="5400000" dist="38100" endA="0" endPos="30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3cef763c4e_1_4"/>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Communication</a:t>
            </a:r>
            <a:endParaRPr/>
          </a:p>
        </p:txBody>
      </p:sp>
      <p:sp>
        <p:nvSpPr>
          <p:cNvPr id="209" name="Google Shape;209;g23cef763c4e_1_4"/>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530"/>
              <a:buNone/>
            </a:pPr>
            <a:r>
              <a:t/>
            </a:r>
            <a:endParaRPr/>
          </a:p>
          <a:p>
            <a:pPr indent="-182563" lvl="0" marL="182563" rtl="0" algn="l">
              <a:lnSpc>
                <a:spcPct val="100000"/>
              </a:lnSpc>
              <a:spcBef>
                <a:spcPts val="480"/>
              </a:spcBef>
              <a:spcAft>
                <a:spcPts val="0"/>
              </a:spcAft>
              <a:buSzPts val="2040"/>
              <a:buChar char="•"/>
            </a:pPr>
            <a:r>
              <a:rPr lang="en-US"/>
              <a:t>We communicate in many ways, mostly electronically via email and via the website. </a:t>
            </a:r>
            <a:endParaRPr/>
          </a:p>
          <a:p>
            <a:pPr indent="0" lvl="0" marL="0" rtl="0" algn="l">
              <a:spcBef>
                <a:spcPts val="480"/>
              </a:spcBef>
              <a:spcAft>
                <a:spcPts val="0"/>
              </a:spcAft>
              <a:buNone/>
            </a:pPr>
            <a:r>
              <a:rPr lang="en-US">
                <a:highlight>
                  <a:schemeClr val="lt1"/>
                </a:highlight>
              </a:rPr>
              <a:t>  </a:t>
            </a:r>
            <a:endParaRPr sz="2700"/>
          </a:p>
          <a:p>
            <a:pPr indent="-182563" lvl="0" marL="182563" rtl="0" algn="l">
              <a:lnSpc>
                <a:spcPct val="100000"/>
              </a:lnSpc>
              <a:spcBef>
                <a:spcPts val="480"/>
              </a:spcBef>
              <a:spcAft>
                <a:spcPts val="0"/>
              </a:spcAft>
              <a:buSzPts val="2040"/>
              <a:buChar char="•"/>
            </a:pPr>
            <a:r>
              <a:rPr lang="en-US"/>
              <a:t>Please see Mrs Reed if you have any issue with accessing internet/data or problems receiving information electronically/accessing websites etc.</a:t>
            </a:r>
            <a:endParaRPr/>
          </a:p>
          <a:p>
            <a:pPr indent="0" lvl="0" marL="457200" rtl="0" algn="l">
              <a:lnSpc>
                <a:spcPct val="100000"/>
              </a:lnSpc>
              <a:spcBef>
                <a:spcPts val="480"/>
              </a:spcBef>
              <a:spcAft>
                <a:spcPts val="0"/>
              </a:spcAft>
              <a:buNone/>
            </a:pPr>
            <a:r>
              <a:t/>
            </a:r>
            <a:endParaRPr/>
          </a:p>
          <a:p>
            <a:pPr indent="-124778" lvl="0" marL="182563" rtl="0" algn="l">
              <a:lnSpc>
                <a:spcPct val="100000"/>
              </a:lnSpc>
              <a:spcBef>
                <a:spcPts val="480"/>
              </a:spcBef>
              <a:spcAft>
                <a:spcPts val="0"/>
              </a:spcAft>
              <a:buSzPts val="1130"/>
              <a:buChar char="•"/>
            </a:pPr>
            <a:r>
              <a:rPr i="1" lang="en-US" sz="2000"/>
              <a:t>e.g. some people may have dyslexia and find accessing written message a challenge.</a:t>
            </a:r>
            <a:endParaRPr i="1" sz="2000"/>
          </a:p>
          <a:p>
            <a:pPr indent="-124777" lvl="0" marL="182562" rtl="0" algn="l">
              <a:lnSpc>
                <a:spcPct val="100000"/>
              </a:lnSpc>
              <a:spcBef>
                <a:spcPts val="480"/>
              </a:spcBef>
              <a:spcAft>
                <a:spcPts val="0"/>
              </a:spcAft>
              <a:buSzPts val="1130"/>
              <a:buChar char="•"/>
            </a:pPr>
            <a:r>
              <a:rPr i="1" lang="en-US" sz="2000"/>
              <a:t>parents/carers may be visually or hearing impaired</a:t>
            </a:r>
            <a:endParaRPr i="1"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g33c381993a6_0_0"/>
          <p:cNvPicPr preferRelativeResize="0"/>
          <p:nvPr/>
        </p:nvPicPr>
        <p:blipFill rotWithShape="1">
          <a:blip r:embed="rId3">
            <a:alphaModFix/>
          </a:blip>
          <a:srcRect b="0" l="0" r="0" t="0"/>
          <a:stretch/>
        </p:blipFill>
        <p:spPr>
          <a:xfrm>
            <a:off x="-14050" y="533400"/>
            <a:ext cx="9144000" cy="5902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33c381993a6_0_6"/>
          <p:cNvPicPr preferRelativeResize="0"/>
          <p:nvPr/>
        </p:nvPicPr>
        <p:blipFill rotWithShape="1">
          <a:blip r:embed="rId3">
            <a:alphaModFix/>
          </a:blip>
          <a:srcRect b="1468" l="0" r="0" t="2590"/>
          <a:stretch/>
        </p:blipFill>
        <p:spPr>
          <a:xfrm>
            <a:off x="533400" y="325075"/>
            <a:ext cx="8142226" cy="6386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ID verification</a:t>
            </a:r>
            <a:endParaRPr sz="4000">
              <a:solidFill>
                <a:schemeClr val="dk2"/>
              </a:solidFill>
              <a:latin typeface="Arial"/>
              <a:ea typeface="Arial"/>
              <a:cs typeface="Arial"/>
              <a:sym typeface="Arial"/>
            </a:endParaRPr>
          </a:p>
        </p:txBody>
      </p:sp>
      <p:sp>
        <p:nvSpPr>
          <p:cNvPr id="225" name="Google Shape;225;p12"/>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accent1"/>
              </a:buClr>
              <a:buSzPts val="2040"/>
              <a:buFont typeface="Arial"/>
              <a:buChar char="•"/>
            </a:pPr>
            <a:r>
              <a:rPr lang="en-US">
                <a:highlight>
                  <a:schemeClr val="lt1"/>
                </a:highlight>
              </a:rPr>
              <a:t>It is necessary for us to verify your child’s </a:t>
            </a:r>
            <a:r>
              <a:rPr lang="en-US">
                <a:highlight>
                  <a:schemeClr val="lt1"/>
                </a:highlight>
              </a:rPr>
              <a:t>eligibility</a:t>
            </a:r>
            <a:r>
              <a:rPr lang="en-US">
                <a:highlight>
                  <a:schemeClr val="lt1"/>
                </a:highlight>
              </a:rPr>
              <a:t> to attend Nursery/reception, so p</a:t>
            </a:r>
            <a:r>
              <a:rPr b="0" i="0" lang="en-US" sz="2400" u="none">
                <a:solidFill>
                  <a:schemeClr val="dk1"/>
                </a:solidFill>
                <a:highlight>
                  <a:schemeClr val="lt1"/>
                </a:highlight>
                <a:latin typeface="Arial"/>
                <a:ea typeface="Arial"/>
                <a:cs typeface="Arial"/>
                <a:sym typeface="Arial"/>
              </a:rPr>
              <a:t>lease bring your child’s birth certificate when you next visit school</a:t>
            </a:r>
            <a:r>
              <a:rPr lang="en-US">
                <a:highlight>
                  <a:schemeClr val="lt1"/>
                </a:highlight>
              </a:rPr>
              <a:t>.</a:t>
            </a:r>
            <a:endParaRPr>
              <a:highlight>
                <a:schemeClr val="lt1"/>
              </a:highlight>
            </a:endParaRPr>
          </a:p>
          <a:p>
            <a:pPr indent="0" lvl="0" marL="457200" marR="0" rtl="0" algn="l">
              <a:lnSpc>
                <a:spcPct val="100000"/>
              </a:lnSpc>
              <a:spcBef>
                <a:spcPts val="0"/>
              </a:spcBef>
              <a:spcAft>
                <a:spcPts val="0"/>
              </a:spcAft>
              <a:buNone/>
            </a:pPr>
            <a:r>
              <a:t/>
            </a:r>
            <a:endParaRPr>
              <a:highlight>
                <a:schemeClr val="lt1"/>
              </a:highlight>
            </a:endParaRPr>
          </a:p>
          <a:p>
            <a:pPr indent="-182562" lvl="0" marL="182562"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highlight>
                  <a:schemeClr val="lt1"/>
                </a:highlight>
                <a:latin typeface="Arial"/>
                <a:ea typeface="Arial"/>
                <a:cs typeface="Arial"/>
                <a:sym typeface="Arial"/>
              </a:rPr>
              <a:t>Alternatively you can scan/</a:t>
            </a:r>
            <a:r>
              <a:rPr lang="en-US">
                <a:highlight>
                  <a:schemeClr val="lt1"/>
                </a:highlight>
              </a:rPr>
              <a:t>photograph</a:t>
            </a:r>
            <a:r>
              <a:rPr b="0" i="0" lang="en-US" sz="2400" u="none">
                <a:solidFill>
                  <a:schemeClr val="dk1"/>
                </a:solidFill>
                <a:highlight>
                  <a:schemeClr val="lt1"/>
                </a:highlight>
                <a:latin typeface="Arial"/>
                <a:ea typeface="Arial"/>
                <a:cs typeface="Arial"/>
                <a:sym typeface="Arial"/>
              </a:rPr>
              <a:t> and send a copy via the school email address:</a:t>
            </a:r>
            <a:endParaRPr>
              <a:highlight>
                <a:schemeClr val="lt1"/>
              </a:highlight>
            </a:endParaRPr>
          </a:p>
          <a:p>
            <a:pPr indent="-53022" lvl="0" marL="182562" marR="0" rtl="0" algn="l">
              <a:lnSpc>
                <a:spcPct val="100000"/>
              </a:lnSpc>
              <a:spcBef>
                <a:spcPts val="480"/>
              </a:spcBef>
              <a:spcAft>
                <a:spcPts val="0"/>
              </a:spcAft>
              <a:buClr>
                <a:schemeClr val="accent1"/>
              </a:buClr>
              <a:buSzPts val="2040"/>
              <a:buFont typeface="Arial"/>
              <a:buNone/>
            </a:pPr>
            <a:r>
              <a:t/>
            </a:r>
            <a:endParaRPr b="0" i="0" sz="2400" u="none">
              <a:solidFill>
                <a:schemeClr val="dk1"/>
              </a:solidFill>
              <a:highlight>
                <a:schemeClr val="lt1"/>
              </a:highlight>
              <a:latin typeface="Arial"/>
              <a:ea typeface="Arial"/>
              <a:cs typeface="Arial"/>
              <a:sym typeface="Arial"/>
            </a:endParaRPr>
          </a:p>
          <a:p>
            <a:pPr indent="-182562" lvl="0" marL="182562"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highlight>
                  <a:schemeClr val="lt1"/>
                </a:highlight>
                <a:latin typeface="Arial"/>
                <a:ea typeface="Arial"/>
                <a:cs typeface="Arial"/>
                <a:sym typeface="Arial"/>
              </a:rPr>
              <a:t>admin@holywell.northumberland.sch.uk.</a:t>
            </a:r>
            <a:endParaRPr>
              <a:highlight>
                <a:schemeClr val="lt1"/>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A word of caution</a:t>
            </a:r>
            <a:endParaRPr/>
          </a:p>
        </p:txBody>
      </p:sp>
      <p:sp>
        <p:nvSpPr>
          <p:cNvPr id="231" name="Google Shape;231;p13"/>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Parents of children who get a Nursery place at any Local Authority school MUST re-apply for a place in Reception in the autumn term. We will let you know when the portal is open.</a:t>
            </a:r>
            <a:endParaRPr/>
          </a:p>
          <a:p>
            <a:pPr indent="-182562" lvl="0" marL="182562"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Parents MUST do this because nurseries are not statutory and admissions are administered and allocated by the school. Reception places are part of statutory provision therefore the Local Authority must administer these applications. In this case the authority is Northumberland County Council. </a:t>
            </a:r>
            <a:endParaRPr/>
          </a:p>
          <a:p>
            <a:pPr indent="-182562" lvl="0" marL="182562"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Having a place in a school’s Nursery does not mean you will automatically be allocated a place in Reception.</a:t>
            </a:r>
            <a:endParaRPr/>
          </a:p>
          <a:p>
            <a:pPr indent="-53023" lvl="0" marL="182563"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4"/>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Current NCC admission policy</a:t>
            </a:r>
            <a:endParaRPr/>
          </a:p>
        </p:txBody>
      </p:sp>
      <p:sp>
        <p:nvSpPr>
          <p:cNvPr id="237" name="Google Shape;237;p14"/>
          <p:cNvSpPr txBox="1"/>
          <p:nvPr>
            <p:ph idx="1" type="body"/>
          </p:nvPr>
        </p:nvSpPr>
        <p:spPr>
          <a:xfrm>
            <a:off x="457200" y="1600200"/>
            <a:ext cx="8229600" cy="5068887"/>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1190"/>
              <a:buFont typeface="Arial"/>
              <a:buChar char="•"/>
            </a:pPr>
            <a:r>
              <a:rPr b="1" i="0" lang="en-US" sz="1400" u="none">
                <a:solidFill>
                  <a:schemeClr val="dk1"/>
                </a:solidFill>
                <a:latin typeface="Arial"/>
                <a:ea typeface="Arial"/>
                <a:cs typeface="Arial"/>
                <a:sym typeface="Arial"/>
              </a:rPr>
              <a:t>In accordance with the School Admission Code, children with a </a:t>
            </a:r>
            <a:r>
              <a:rPr b="1" i="0" lang="en-US" sz="1400" u="sng">
                <a:solidFill>
                  <a:schemeClr val="dk1"/>
                </a:solidFill>
                <a:latin typeface="Arial"/>
                <a:ea typeface="Arial"/>
                <a:cs typeface="Arial"/>
                <a:sym typeface="Arial"/>
              </a:rPr>
              <a:t>Statement of Special Educational need or an Education Health and Care Plan (EHCP</a:t>
            </a:r>
            <a:r>
              <a:rPr b="1" i="0" lang="en-US" sz="1400" u="none">
                <a:solidFill>
                  <a:schemeClr val="dk1"/>
                </a:solidFill>
                <a:latin typeface="Arial"/>
                <a:ea typeface="Arial"/>
                <a:cs typeface="Arial"/>
                <a:sym typeface="Arial"/>
              </a:rPr>
              <a:t>) where the school is named in the Statement or EHC Plan will be given priority of admission. In addition, those children who are deemed to </a:t>
            </a:r>
            <a:r>
              <a:rPr b="1" i="0" lang="en-US" sz="1400" u="sng">
                <a:solidFill>
                  <a:schemeClr val="dk1"/>
                </a:solidFill>
                <a:latin typeface="Arial"/>
                <a:ea typeface="Arial"/>
                <a:cs typeface="Arial"/>
                <a:sym typeface="Arial"/>
              </a:rPr>
              <a:t>be ‘looked after</a:t>
            </a:r>
            <a:r>
              <a:rPr b="1" i="0" lang="en-US" sz="1400" u="none">
                <a:solidFill>
                  <a:schemeClr val="dk1"/>
                </a:solidFill>
                <a:latin typeface="Arial"/>
                <a:ea typeface="Arial"/>
                <a:cs typeface="Arial"/>
                <a:sym typeface="Arial"/>
              </a:rPr>
              <a:t>’ or who have </a:t>
            </a:r>
            <a:r>
              <a:rPr b="1" i="0" lang="en-US" sz="1400" u="sng">
                <a:solidFill>
                  <a:schemeClr val="dk1"/>
                </a:solidFill>
                <a:latin typeface="Arial"/>
                <a:ea typeface="Arial"/>
                <a:cs typeface="Arial"/>
                <a:sym typeface="Arial"/>
              </a:rPr>
              <a:t>previously been ‘looked after</a:t>
            </a:r>
            <a:r>
              <a:rPr b="1" i="0" lang="en-US" sz="1400" u="none">
                <a:solidFill>
                  <a:schemeClr val="dk1"/>
                </a:solidFill>
                <a:latin typeface="Arial"/>
                <a:ea typeface="Arial"/>
                <a:cs typeface="Arial"/>
                <a:sym typeface="Arial"/>
              </a:rPr>
              <a:t>’ will be given priority of admission.**</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1. Children living within the </a:t>
            </a:r>
            <a:r>
              <a:rPr b="0" i="0" lang="en-US" sz="1400" u="sng">
                <a:solidFill>
                  <a:schemeClr val="dk1"/>
                </a:solidFill>
                <a:latin typeface="Arial"/>
                <a:ea typeface="Arial"/>
                <a:cs typeface="Arial"/>
                <a:sym typeface="Arial"/>
              </a:rPr>
              <a:t>catchment</a:t>
            </a:r>
            <a:r>
              <a:rPr b="0" i="0" lang="en-US" sz="1400" u="none">
                <a:solidFill>
                  <a:schemeClr val="dk1"/>
                </a:solidFill>
                <a:latin typeface="Arial"/>
                <a:ea typeface="Arial"/>
                <a:cs typeface="Arial"/>
                <a:sym typeface="Arial"/>
              </a:rPr>
              <a:t> area of the school and those on whose behalf firm evidence is presented that they will be living in the catchment area by the appropriate admission date. </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2. Children with </a:t>
            </a:r>
            <a:r>
              <a:rPr b="0" i="0" lang="en-US" sz="1400" u="sng">
                <a:solidFill>
                  <a:schemeClr val="dk1"/>
                </a:solidFill>
                <a:latin typeface="Arial"/>
                <a:ea typeface="Arial"/>
                <a:cs typeface="Arial"/>
                <a:sym typeface="Arial"/>
              </a:rPr>
              <a:t>an exceptional social or medical reason </a:t>
            </a:r>
            <a:r>
              <a:rPr b="0" i="0" lang="en-US" sz="1400" u="none">
                <a:solidFill>
                  <a:schemeClr val="dk1"/>
                </a:solidFill>
                <a:latin typeface="Arial"/>
                <a:ea typeface="Arial"/>
                <a:cs typeface="Arial"/>
                <a:sym typeface="Arial"/>
              </a:rPr>
              <a:t>that means that they can only attend that specific school (for example, where the child or one or both parents has a disability that means that the child can only go to one school). </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3. Children resident in </a:t>
            </a:r>
            <a:r>
              <a:rPr b="0" i="0" lang="en-US" sz="1400" u="sng">
                <a:solidFill>
                  <a:schemeClr val="dk1"/>
                </a:solidFill>
                <a:latin typeface="Arial"/>
                <a:ea typeface="Arial"/>
                <a:cs typeface="Arial"/>
                <a:sym typeface="Arial"/>
              </a:rPr>
              <a:t>the greater catchment area of the school partnership who have siblings </a:t>
            </a:r>
            <a:r>
              <a:rPr b="0" i="0" lang="en-US" sz="1400" u="none">
                <a:solidFill>
                  <a:schemeClr val="dk1"/>
                </a:solidFill>
                <a:latin typeface="Arial"/>
                <a:ea typeface="Arial"/>
                <a:cs typeface="Arial"/>
                <a:sym typeface="Arial"/>
              </a:rPr>
              <a:t>already in the school and who are expected to be on roll at the school at the time of admission who live within the greater catchment area of the school partnership. Evidence must be presented to confirm that the child will be living in the greater catchment area.</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4. Children resident in the </a:t>
            </a:r>
            <a:r>
              <a:rPr b="0" i="0" lang="en-US" sz="1400" u="sng">
                <a:solidFill>
                  <a:schemeClr val="dk1"/>
                </a:solidFill>
                <a:latin typeface="Arial"/>
                <a:ea typeface="Arial"/>
                <a:cs typeface="Arial"/>
                <a:sym typeface="Arial"/>
              </a:rPr>
              <a:t>greater catchment </a:t>
            </a:r>
            <a:r>
              <a:rPr b="0" i="0" lang="en-US" sz="1400" u="none">
                <a:solidFill>
                  <a:schemeClr val="dk1"/>
                </a:solidFill>
                <a:latin typeface="Arial"/>
                <a:ea typeface="Arial"/>
                <a:cs typeface="Arial"/>
                <a:sym typeface="Arial"/>
              </a:rPr>
              <a:t>area of the school partnership who are expected to be on the roll at the school at the time of admission. Evidence must be presented to confirm that the child will be living in the greater catchment area by the appropriate admission date. </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5. Children who have a </a:t>
            </a:r>
            <a:r>
              <a:rPr b="0" i="0" lang="en-US" sz="1400" u="sng">
                <a:solidFill>
                  <a:schemeClr val="dk1"/>
                </a:solidFill>
                <a:latin typeface="Arial"/>
                <a:ea typeface="Arial"/>
                <a:cs typeface="Arial"/>
                <a:sym typeface="Arial"/>
              </a:rPr>
              <a:t>sibling who already attends the school </a:t>
            </a:r>
            <a:r>
              <a:rPr b="0" i="0" lang="en-US" sz="1400" u="none">
                <a:solidFill>
                  <a:schemeClr val="dk1"/>
                </a:solidFill>
                <a:latin typeface="Arial"/>
                <a:ea typeface="Arial"/>
                <a:cs typeface="Arial"/>
                <a:sym typeface="Arial"/>
              </a:rPr>
              <a:t>and who is expected to be on roll at the school at the time of admission. </a:t>
            </a:r>
            <a:endParaRPr/>
          </a:p>
          <a:p>
            <a:pPr indent="-182562" lvl="0" marL="182562" marR="0" rtl="0" algn="l">
              <a:lnSpc>
                <a:spcPct val="100000"/>
              </a:lnSpc>
              <a:spcBef>
                <a:spcPts val="280"/>
              </a:spcBef>
              <a:spcAft>
                <a:spcPts val="0"/>
              </a:spcAft>
              <a:buClr>
                <a:schemeClr val="accent1"/>
              </a:buClr>
              <a:buSzPts val="1190"/>
              <a:buFont typeface="Arial"/>
              <a:buChar char="•"/>
            </a:pPr>
            <a:r>
              <a:rPr b="0" i="0" lang="en-US" sz="1400" u="none">
                <a:solidFill>
                  <a:schemeClr val="dk1"/>
                </a:solidFill>
                <a:latin typeface="Arial"/>
                <a:ea typeface="Arial"/>
                <a:cs typeface="Arial"/>
                <a:sym typeface="Arial"/>
              </a:rPr>
              <a:t>6. Children on whose behalf preferences are expressed on grounds other than those outlined above.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5"/>
          <p:cNvSpPr txBox="1"/>
          <p:nvPr>
            <p:ph type="title"/>
          </p:nvPr>
        </p:nvSpPr>
        <p:spPr>
          <a:xfrm>
            <a:off x="4859337" y="260350"/>
            <a:ext cx="4084637" cy="141605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School Meals</a:t>
            </a:r>
            <a:endParaRPr/>
          </a:p>
        </p:txBody>
      </p:sp>
      <p:sp>
        <p:nvSpPr>
          <p:cNvPr id="243" name="Google Shape;243;p15"/>
          <p:cNvSpPr txBox="1"/>
          <p:nvPr>
            <p:ph idx="1" type="body"/>
          </p:nvPr>
        </p:nvSpPr>
        <p:spPr>
          <a:xfrm>
            <a:off x="395287" y="1412875"/>
            <a:ext cx="8229600" cy="4876800"/>
          </a:xfrm>
          <a:prstGeom prst="rect">
            <a:avLst/>
          </a:prstGeom>
          <a:noFill/>
          <a:ln>
            <a:noFill/>
          </a:ln>
        </p:spPr>
        <p:txBody>
          <a:bodyPr anchorCtr="0" anchor="t" bIns="45700" lIns="91425" spcFirstLastPara="1" rIns="91425" wrap="square" tIns="45700">
            <a:noAutofit/>
          </a:bodyPr>
          <a:lstStyle/>
          <a:p>
            <a:pPr indent="-53022" lvl="0" marL="182562" marR="0" rtl="0" algn="l">
              <a:lnSpc>
                <a:spcPct val="100000"/>
              </a:lnSpc>
              <a:spcBef>
                <a:spcPts val="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a:p>
            <a:pPr indent="-53022" lvl="0" marL="182562"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a:p>
            <a:pPr indent="-53022" lvl="0" marL="182562"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a:p>
            <a:pPr indent="-53022" lvl="0" marL="182562"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a:p>
            <a:pPr indent="-53023" lvl="0" marL="182563"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p:txBody>
      </p:sp>
      <p:sp>
        <p:nvSpPr>
          <p:cNvPr id="244" name="Google Shape;244;p15"/>
          <p:cNvSpPr txBox="1"/>
          <p:nvPr/>
        </p:nvSpPr>
        <p:spPr>
          <a:xfrm>
            <a:off x="827087" y="1412875"/>
            <a:ext cx="7704000" cy="53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ahoma"/>
              <a:buNone/>
            </a:pPr>
            <a:r>
              <a:t/>
            </a:r>
            <a:endParaRPr b="0" i="0" sz="18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Will be provided by Dolce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chemeClr val="dk1"/>
              </a:buClr>
              <a:buSzPts val="1800"/>
              <a:buFont typeface="Tahoma"/>
              <a:buNone/>
            </a:pPr>
            <a:r>
              <a:t/>
            </a:r>
            <a:endParaRPr b="0" i="0" sz="1800" u="none" cap="none" strike="noStrike">
              <a:solidFill>
                <a:schemeClr val="dk1"/>
              </a:solidFill>
              <a:highlight>
                <a:srgbClr val="FF00FF"/>
              </a:highlight>
              <a:latin typeface="Tahoma"/>
              <a:ea typeface="Tahoma"/>
              <a:cs typeface="Tahoma"/>
              <a:sym typeface="Tahoma"/>
            </a:endParaRPr>
          </a:p>
          <a:p>
            <a:pPr indent="0" lvl="0" marL="0" marR="0" rtl="0" algn="l">
              <a:lnSpc>
                <a:spcPct val="100000"/>
              </a:lnSpc>
              <a:spcBef>
                <a:spcPts val="900"/>
              </a:spcBef>
              <a:spcAft>
                <a:spcPts val="0"/>
              </a:spcAft>
              <a:buClr>
                <a:srgbClr val="7030A0"/>
              </a:buClr>
              <a:buSzPts val="1800"/>
              <a:buFont typeface="Tahoma"/>
              <a:buNone/>
            </a:pPr>
            <a:r>
              <a:rPr b="0" i="0" lang="en-US" sz="1800" u="none" cap="none" strike="noStrike">
                <a:solidFill>
                  <a:srgbClr val="7030A0"/>
                </a:solidFill>
                <a:highlight>
                  <a:schemeClr val="lt1"/>
                </a:highlight>
                <a:latin typeface="Tahoma"/>
                <a:ea typeface="Tahoma"/>
                <a:cs typeface="Tahoma"/>
                <a:sym typeface="Tahoma"/>
              </a:rPr>
              <a:t>Stay for Lunch – New Reception</a:t>
            </a:r>
            <a:r>
              <a:rPr b="0" i="0" lang="en-US" sz="1800" u="none" cap="none" strike="noStrike">
                <a:solidFill>
                  <a:schemeClr val="dk1"/>
                </a:solidFill>
                <a:highlight>
                  <a:schemeClr val="lt1"/>
                </a:highlight>
                <a:latin typeface="Tahoma"/>
                <a:ea typeface="Tahoma"/>
                <a:cs typeface="Tahoma"/>
                <a:sym typeface="Tahoma"/>
              </a:rPr>
              <a:t>: </a:t>
            </a:r>
            <a:endParaRPr b="0" i="0" sz="1800" u="none" cap="none" strike="noStrike">
              <a:solidFill>
                <a:schemeClr val="dk1"/>
              </a:solidFill>
              <a:highlight>
                <a:schemeClr val="lt1"/>
              </a:highlight>
              <a:latin typeface="Tahoma"/>
              <a:ea typeface="Tahoma"/>
              <a:cs typeface="Tahoma"/>
              <a:sym typeface="Tahoma"/>
            </a:endParaRPr>
          </a:p>
          <a:p>
            <a:pPr indent="0" lvl="0" marL="0" marR="0" rtl="0" algn="ctr">
              <a:lnSpc>
                <a:spcPct val="100000"/>
              </a:lnSpc>
              <a:spcBef>
                <a:spcPts val="900"/>
              </a:spcBef>
              <a:spcAft>
                <a:spcPts val="0"/>
              </a:spcAft>
              <a:buClr>
                <a:srgbClr val="7030A0"/>
              </a:buClr>
              <a:buSzPts val="1800"/>
              <a:buFont typeface="Tahoma"/>
              <a:buNone/>
            </a:pPr>
            <a:r>
              <a:rPr b="0" i="0" lang="en-US" sz="1800" u="none" cap="none" strike="noStrike">
                <a:solidFill>
                  <a:schemeClr val="dk1"/>
                </a:solidFill>
                <a:highlight>
                  <a:schemeClr val="lt1"/>
                </a:highlight>
                <a:latin typeface="Tahoma"/>
                <a:ea typeface="Tahoma"/>
                <a:cs typeface="Tahoma"/>
                <a:sym typeface="Tahoma"/>
              </a:rPr>
              <a:t>Friday 10th July 2026  </a:t>
            </a:r>
            <a:endParaRPr b="0" i="0" sz="1800" u="none" cap="none" strike="noStrike">
              <a:solidFill>
                <a:schemeClr val="dk1"/>
              </a:solidFill>
              <a:highlight>
                <a:schemeClr val="lt1"/>
              </a:highlight>
              <a:latin typeface="Tahoma"/>
              <a:ea typeface="Tahoma"/>
              <a:cs typeface="Tahoma"/>
              <a:sym typeface="Tahoma"/>
            </a:endParaRPr>
          </a:p>
          <a:p>
            <a:pPr indent="0" lvl="0" marL="0" marR="0" rtl="0" algn="ctr">
              <a:lnSpc>
                <a:spcPct val="100000"/>
              </a:lnSpc>
              <a:spcBef>
                <a:spcPts val="900"/>
              </a:spcBef>
              <a:spcAft>
                <a:spcPts val="0"/>
              </a:spcAft>
              <a:buClr>
                <a:srgbClr val="7030A0"/>
              </a:buClr>
              <a:buSzPts val="1800"/>
              <a:buFont typeface="Tahoma"/>
              <a:buNone/>
            </a:pPr>
            <a:r>
              <a:rPr b="0" i="0" lang="en-US" sz="2400" u="none" cap="none" strike="noStrike">
                <a:solidFill>
                  <a:schemeClr val="dk1"/>
                </a:solidFill>
                <a:highlight>
                  <a:schemeClr val="lt1"/>
                </a:highlight>
                <a:latin typeface="Tahoma"/>
                <a:ea typeface="Tahoma"/>
                <a:cs typeface="Tahoma"/>
                <a:sym typeface="Tahoma"/>
              </a:rPr>
              <a:t>Packed Lunch required</a:t>
            </a:r>
            <a:endParaRPr b="0" i="0" sz="2400" u="none" cap="none" strike="noStrike">
              <a:solidFill>
                <a:schemeClr val="dk1"/>
              </a:solidFill>
              <a:highlight>
                <a:schemeClr val="lt1"/>
              </a:highlight>
              <a:latin typeface="Tahoma"/>
              <a:ea typeface="Tahoma"/>
              <a:cs typeface="Tahoma"/>
              <a:sym typeface="Tahoma"/>
            </a:endParaRPr>
          </a:p>
          <a:p>
            <a:pPr indent="0" lvl="0" marL="0" marR="0" rtl="0" algn="l">
              <a:lnSpc>
                <a:spcPct val="100000"/>
              </a:lnSpc>
              <a:spcBef>
                <a:spcPts val="900"/>
              </a:spcBef>
              <a:spcAft>
                <a:spcPts val="0"/>
              </a:spcAft>
              <a:buClr>
                <a:srgbClr val="7030A0"/>
              </a:buClr>
              <a:buSzPts val="1800"/>
              <a:buFont typeface="Tahoma"/>
              <a:buNone/>
            </a:pPr>
            <a:r>
              <a:t/>
            </a:r>
            <a:endParaRPr b="0" i="0" sz="1800" u="none" cap="none" strike="noStrike">
              <a:solidFill>
                <a:schemeClr val="dk1"/>
              </a:solidFill>
              <a:highlight>
                <a:srgbClr val="FF00FF"/>
              </a:highlight>
              <a:latin typeface="Tahoma"/>
              <a:ea typeface="Tahoma"/>
              <a:cs typeface="Tahoma"/>
              <a:sym typeface="Tahoma"/>
            </a:endParaRPr>
          </a:p>
          <a:p>
            <a:pPr indent="0" lvl="0" marL="0" marR="0" rtl="0" algn="ctr">
              <a:lnSpc>
                <a:spcPct val="100000"/>
              </a:lnSpc>
              <a:spcBef>
                <a:spcPts val="90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Once children commence schoo</a:t>
            </a:r>
            <a:r>
              <a:rPr lang="en-US" sz="1800">
                <a:solidFill>
                  <a:schemeClr val="dk1"/>
                </a:solidFill>
                <a:latin typeface="Tahoma"/>
                <a:ea typeface="Tahoma"/>
                <a:cs typeface="Tahoma"/>
                <a:sym typeface="Tahoma"/>
              </a:rPr>
              <a:t>l, a</a:t>
            </a:r>
            <a:r>
              <a:rPr b="0" i="0" lang="en-US" sz="1800" u="none" cap="none" strike="noStrike">
                <a:solidFill>
                  <a:schemeClr val="dk1"/>
                </a:solidFill>
                <a:latin typeface="Tahoma"/>
                <a:ea typeface="Tahoma"/>
                <a:cs typeface="Tahoma"/>
                <a:sym typeface="Tahoma"/>
              </a:rPr>
              <a:t>ll meals are </a:t>
            </a:r>
            <a:r>
              <a:rPr b="1" i="0" lang="en-US" sz="1800" u="sng" cap="none" strike="noStrike">
                <a:solidFill>
                  <a:schemeClr val="dk1"/>
                </a:solidFill>
                <a:latin typeface="Tahoma"/>
                <a:ea typeface="Tahoma"/>
                <a:cs typeface="Tahoma"/>
                <a:sym typeface="Tahoma"/>
              </a:rPr>
              <a:t>free</a:t>
            </a:r>
            <a:r>
              <a:rPr b="0" i="0" lang="en-US" sz="1800" u="none" cap="none" strike="noStrike">
                <a:solidFill>
                  <a:schemeClr val="dk1"/>
                </a:solidFill>
                <a:latin typeface="Tahoma"/>
                <a:ea typeface="Tahoma"/>
                <a:cs typeface="Tahoma"/>
                <a:sym typeface="Tahoma"/>
              </a:rPr>
              <a:t> for pupils in </a:t>
            </a:r>
            <a:r>
              <a:rPr lang="en-US" sz="1800">
                <a:solidFill>
                  <a:schemeClr val="dk1"/>
                </a:solidFill>
                <a:latin typeface="Tahoma"/>
                <a:ea typeface="Tahoma"/>
                <a:cs typeface="Tahoma"/>
                <a:sym typeface="Tahoma"/>
              </a:rPr>
              <a:t>Reception, Year 1 and Year 2.</a:t>
            </a:r>
            <a:r>
              <a:rPr b="0" i="0" lang="en-US" sz="1800" u="none" cap="none" strike="noStrike">
                <a:solidFill>
                  <a:schemeClr val="dk1"/>
                </a:solidFill>
                <a:latin typeface="Tahoma"/>
                <a:ea typeface="Tahoma"/>
                <a:cs typeface="Tahoma"/>
                <a:sym typeface="Tahoma"/>
              </a:rPr>
              <a:t> </a:t>
            </a:r>
            <a:endParaRPr b="0" i="0" sz="1800" u="none" cap="none" strike="noStrike">
              <a:solidFill>
                <a:schemeClr val="dk1"/>
              </a:solidFill>
              <a:latin typeface="Tahoma"/>
              <a:ea typeface="Tahoma"/>
              <a:cs typeface="Tahoma"/>
              <a:sym typeface="Tahoma"/>
            </a:endParaRPr>
          </a:p>
          <a:p>
            <a:pPr indent="0" lvl="0" marL="0" marR="0" rtl="0" algn="ctr">
              <a:lnSpc>
                <a:spcPct val="100000"/>
              </a:lnSpc>
              <a:spcBef>
                <a:spcPts val="900"/>
              </a:spcBef>
              <a:spcAft>
                <a:spcPts val="0"/>
              </a:spcAft>
              <a:buClr>
                <a:schemeClr val="dk1"/>
              </a:buClr>
              <a:buSzPts val="1800"/>
              <a:buFont typeface="Tahoma"/>
              <a:buNone/>
            </a:pPr>
            <a:r>
              <a:t/>
            </a:r>
            <a:endParaRPr sz="1800">
              <a:solidFill>
                <a:schemeClr val="dk1"/>
              </a:solidFill>
              <a:latin typeface="Tahoma"/>
              <a:ea typeface="Tahoma"/>
              <a:cs typeface="Tahoma"/>
              <a:sym typeface="Tahoma"/>
            </a:endParaRPr>
          </a:p>
          <a:p>
            <a:pPr indent="0" lvl="0" marL="0" marR="0" rtl="0" algn="ctr">
              <a:lnSpc>
                <a:spcPct val="100000"/>
              </a:lnSpc>
              <a:spcBef>
                <a:spcPts val="900"/>
              </a:spcBef>
              <a:spcAft>
                <a:spcPts val="0"/>
              </a:spcAft>
              <a:buClr>
                <a:schemeClr val="dk1"/>
              </a:buClr>
              <a:buSzPts val="1800"/>
              <a:buFont typeface="Tahoma"/>
              <a:buNone/>
            </a:pPr>
            <a:r>
              <a:rPr b="1" lang="en-US" sz="1800">
                <a:solidFill>
                  <a:srgbClr val="FF0000"/>
                </a:solidFill>
                <a:latin typeface="Tahoma"/>
                <a:ea typeface="Tahoma"/>
                <a:cs typeface="Tahoma"/>
                <a:sym typeface="Tahoma"/>
              </a:rPr>
              <a:t>IMPORTANT</a:t>
            </a:r>
            <a:r>
              <a:rPr b="1" lang="en-US" sz="1800">
                <a:solidFill>
                  <a:srgbClr val="FF0000"/>
                </a:solidFill>
                <a:latin typeface="Tahoma"/>
                <a:ea typeface="Tahoma"/>
                <a:cs typeface="Tahoma"/>
                <a:sym typeface="Tahoma"/>
              </a:rPr>
              <a:t>:</a:t>
            </a:r>
            <a:endParaRPr b="1" i="0" sz="1800" u="none" cap="none" strike="noStrike">
              <a:solidFill>
                <a:srgbClr val="FF0000"/>
              </a:solidFill>
              <a:latin typeface="Tahoma"/>
              <a:ea typeface="Tahoma"/>
              <a:cs typeface="Tahoma"/>
              <a:sym typeface="Tahoma"/>
            </a:endParaRPr>
          </a:p>
          <a:p>
            <a:pPr indent="0" lvl="0" marL="0" marR="0" rtl="0" algn="ctr">
              <a:lnSpc>
                <a:spcPct val="100000"/>
              </a:lnSpc>
              <a:spcBef>
                <a:spcPts val="900"/>
              </a:spcBef>
              <a:spcAft>
                <a:spcPts val="0"/>
              </a:spcAft>
              <a:buClr>
                <a:schemeClr val="dk1"/>
              </a:buClr>
              <a:buSzPts val="1800"/>
              <a:buFont typeface="Tahoma"/>
              <a:buNone/>
            </a:pPr>
            <a:r>
              <a:rPr lang="en-US" sz="1800">
                <a:solidFill>
                  <a:schemeClr val="dk1"/>
                </a:solidFill>
                <a:latin typeface="Tahoma"/>
                <a:ea typeface="Tahoma"/>
                <a:cs typeface="Tahoma"/>
                <a:sym typeface="Tahoma"/>
              </a:rPr>
              <a:t>From September 2026 we will operate a STR</a:t>
            </a:r>
            <a:r>
              <a:rPr lang="en-US" sz="1800">
                <a:solidFill>
                  <a:schemeClr val="dk1"/>
                </a:solidFill>
                <a:latin typeface="Tahoma"/>
                <a:ea typeface="Tahoma"/>
                <a:cs typeface="Tahoma"/>
                <a:sym typeface="Tahoma"/>
              </a:rPr>
              <a:t>ICT nut-free policy within school and therefore please </a:t>
            </a:r>
            <a:r>
              <a:rPr b="1" lang="en-US" sz="1800">
                <a:solidFill>
                  <a:schemeClr val="dk1"/>
                </a:solidFill>
                <a:latin typeface="Tahoma"/>
                <a:ea typeface="Tahoma"/>
                <a:cs typeface="Tahoma"/>
                <a:sym typeface="Tahoma"/>
              </a:rPr>
              <a:t>do not</a:t>
            </a:r>
            <a:r>
              <a:rPr lang="en-US" sz="1800">
                <a:solidFill>
                  <a:schemeClr val="dk1"/>
                </a:solidFill>
                <a:latin typeface="Tahoma"/>
                <a:ea typeface="Tahoma"/>
                <a:cs typeface="Tahoma"/>
                <a:sym typeface="Tahoma"/>
              </a:rPr>
              <a:t> send nuts or nut products (e.g. Nutella sandwiches, trail mix, nut cookies etc) in packed lunches.  </a:t>
            </a:r>
            <a:endParaRPr b="0" i="0" sz="18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pic>
        <p:nvPicPr>
          <p:cNvPr id="245" name="Google Shape;245;p15"/>
          <p:cNvPicPr preferRelativeResize="0"/>
          <p:nvPr/>
        </p:nvPicPr>
        <p:blipFill rotWithShape="1">
          <a:blip r:embed="rId3">
            <a:alphaModFix/>
          </a:blip>
          <a:srcRect b="0" l="0" r="0" t="0"/>
          <a:stretch/>
        </p:blipFill>
        <p:spPr>
          <a:xfrm>
            <a:off x="3803100" y="1218300"/>
            <a:ext cx="1751950" cy="1251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358c87198e3_0_2"/>
          <p:cNvPicPr preferRelativeResize="0"/>
          <p:nvPr/>
        </p:nvPicPr>
        <p:blipFill rotWithShape="1">
          <a:blip r:embed="rId3">
            <a:alphaModFix/>
          </a:blip>
          <a:srcRect b="36155" l="0" r="0" t="0"/>
          <a:stretch/>
        </p:blipFill>
        <p:spPr>
          <a:xfrm>
            <a:off x="1115075" y="522450"/>
            <a:ext cx="6791050" cy="6070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6"/>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Organisational Issues</a:t>
            </a:r>
            <a:endParaRPr/>
          </a:p>
        </p:txBody>
      </p:sp>
      <p:sp>
        <p:nvSpPr>
          <p:cNvPr id="256" name="Google Shape;256;p16"/>
          <p:cNvSpPr txBox="1"/>
          <p:nvPr>
            <p:ph idx="1" type="body"/>
          </p:nvPr>
        </p:nvSpPr>
        <p:spPr>
          <a:xfrm>
            <a:off x="250825" y="2017712"/>
            <a:ext cx="8893175" cy="4114800"/>
          </a:xfrm>
          <a:prstGeom prst="rect">
            <a:avLst/>
          </a:prstGeom>
          <a:noFill/>
          <a:ln>
            <a:noFill/>
          </a:ln>
        </p:spPr>
        <p:txBody>
          <a:bodyPr anchorCtr="0" anchor="t" bIns="45700" lIns="91425" spcFirstLastPara="1" rIns="91425" wrap="square" tIns="45700">
            <a:normAutofit fontScale="85000" lnSpcReduction="20000"/>
          </a:bodyPr>
          <a:lstStyle/>
          <a:p>
            <a:pPr indent="-161511" lvl="0" marL="182562" marR="0" rtl="0" algn="l">
              <a:lnSpc>
                <a:spcPct val="100000"/>
              </a:lnSpc>
              <a:spcBef>
                <a:spcPts val="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Before/after school care – </a:t>
            </a:r>
            <a:r>
              <a:rPr lang="en-US" sz="2600"/>
              <a:t>Chill Out Time Child Care </a:t>
            </a:r>
            <a:endParaRPr/>
          </a:p>
          <a:p>
            <a:pPr indent="-161511"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Safety  - car park / entrances / visiting the office / gates</a:t>
            </a:r>
            <a:endParaRPr/>
          </a:p>
          <a:p>
            <a:pPr indent="-161511"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School uniform – Ciel School Uniform– online ordering</a:t>
            </a:r>
            <a:endParaRPr/>
          </a:p>
          <a:p>
            <a:pPr indent="-161511"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Milk / lunches</a:t>
            </a:r>
            <a:endParaRPr/>
          </a:p>
          <a:p>
            <a:pPr indent="-161511"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Medical issues – emergency contacts –update us after a change in address/telephone etc.</a:t>
            </a:r>
            <a:endParaRPr/>
          </a:p>
          <a:p>
            <a:pPr indent="-161511"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Parents and Friends Association- </a:t>
            </a:r>
            <a:r>
              <a:rPr lang="en-US" sz="2600">
                <a:highlight>
                  <a:srgbClr val="FFF2CC"/>
                </a:highlight>
              </a:rPr>
              <a:t>SCHOOL FAIR 27TH JUNE 12-4 PM</a:t>
            </a:r>
            <a:endParaRPr>
              <a:highlight>
                <a:srgbClr val="FFF2CC"/>
              </a:highlight>
            </a:endParaRPr>
          </a:p>
          <a:p>
            <a:pPr indent="-161512" lvl="0" marL="182562" marR="0" rtl="0" algn="l">
              <a:lnSpc>
                <a:spcPct val="100000"/>
              </a:lnSpc>
              <a:spcBef>
                <a:spcPts val="520"/>
              </a:spcBef>
              <a:spcAft>
                <a:spcPts val="0"/>
              </a:spcAft>
              <a:buClr>
                <a:schemeClr val="accent1"/>
              </a:buClr>
              <a:buSzPct val="85000"/>
              <a:buFont typeface="Arial"/>
              <a:buChar char="•"/>
            </a:pPr>
            <a:r>
              <a:rPr b="0" i="0" lang="en-US" sz="2600" u="none">
                <a:solidFill>
                  <a:schemeClr val="dk1"/>
                </a:solidFill>
                <a:latin typeface="Arial"/>
                <a:ea typeface="Arial"/>
                <a:cs typeface="Arial"/>
                <a:sym typeface="Arial"/>
              </a:rPr>
              <a:t>website </a:t>
            </a:r>
            <a:r>
              <a:rPr b="0" i="0" lang="en-US" sz="2600" u="sng">
                <a:solidFill>
                  <a:schemeClr val="dk1"/>
                </a:solidFill>
                <a:latin typeface="Arial"/>
                <a:ea typeface="Arial"/>
                <a:cs typeface="Arial"/>
                <a:sym typeface="Arial"/>
                <a:hlinkClick r:id="rId3">
                  <a:extLst>
                    <a:ext uri="{A12FA001-AC4F-418D-AE19-62706E023703}">
                      <ahyp:hlinkClr val="tx"/>
                    </a:ext>
                  </a:extLst>
                </a:hlinkClick>
              </a:rPr>
              <a:t>www.holywell.northumberland.sch.uk</a:t>
            </a:r>
            <a:r>
              <a:rPr b="0" i="0" lang="en-US" sz="2600" u="none">
                <a:solidFill>
                  <a:schemeClr val="dk1"/>
                </a:solidFill>
                <a:latin typeface="Arial"/>
                <a:ea typeface="Arial"/>
                <a:cs typeface="Arial"/>
                <a:sym typeface="Arial"/>
              </a:rPr>
              <a:t> </a:t>
            </a:r>
            <a:endParaRPr b="0" i="0" sz="2600" u="none">
              <a:solidFill>
                <a:schemeClr val="dk1"/>
              </a:solidFill>
              <a:latin typeface="Arial"/>
              <a:ea typeface="Arial"/>
              <a:cs typeface="Arial"/>
              <a:sym typeface="Arial"/>
            </a:endParaRPr>
          </a:p>
          <a:p>
            <a:pPr indent="-182562" lvl="0" marL="182562" marR="0" rtl="0" algn="l">
              <a:lnSpc>
                <a:spcPct val="100000"/>
              </a:lnSpc>
              <a:spcBef>
                <a:spcPts val="520"/>
              </a:spcBef>
              <a:spcAft>
                <a:spcPts val="0"/>
              </a:spcAft>
              <a:buSzPct val="100000"/>
              <a:buChar char="•"/>
            </a:pPr>
            <a:r>
              <a:rPr lang="en-US" sz="2600"/>
              <a:t>Facebook page search for @holywellschool on Facebook - will appear as HVFS and logo</a:t>
            </a:r>
            <a:endParaRPr sz="2600"/>
          </a:p>
          <a:p>
            <a:pPr indent="-42227" lvl="0" marL="182563" marR="0" rtl="0" algn="l">
              <a:lnSpc>
                <a:spcPct val="100000"/>
              </a:lnSpc>
              <a:spcBef>
                <a:spcPts val="520"/>
              </a:spcBef>
              <a:spcAft>
                <a:spcPts val="0"/>
              </a:spcAft>
              <a:buClr>
                <a:schemeClr val="accent1"/>
              </a:buClr>
              <a:buSzPct val="85000"/>
              <a:buFont typeface="Arial"/>
              <a:buNone/>
            </a:pPr>
            <a:r>
              <a:t/>
            </a:r>
            <a:endParaRPr b="0" i="0" sz="2600" u="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dc1d8a2088_0_24"/>
          <p:cNvSpPr txBox="1"/>
          <p:nvPr>
            <p:ph type="title"/>
          </p:nvPr>
        </p:nvSpPr>
        <p:spPr>
          <a:xfrm>
            <a:off x="457200" y="533400"/>
            <a:ext cx="8229600" cy="1869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8889"/>
              <a:buNone/>
            </a:pPr>
            <a:r>
              <a:rPr lang="en-US"/>
              <a:t>Ciel - </a:t>
            </a:r>
            <a:r>
              <a:rPr lang="en-US" u="sng">
                <a:solidFill>
                  <a:schemeClr val="hlink"/>
                </a:solidFill>
                <a:hlinkClick r:id="rId3"/>
              </a:rPr>
              <a:t>https://cielschooluniform.co.uk/holywell-village-first-school/</a:t>
            </a:r>
            <a:endParaRPr/>
          </a:p>
          <a:p>
            <a:pPr indent="0" lvl="0" marL="0" rtl="0" algn="l">
              <a:lnSpc>
                <a:spcPct val="100000"/>
              </a:lnSpc>
              <a:spcBef>
                <a:spcPts val="0"/>
              </a:spcBef>
              <a:spcAft>
                <a:spcPts val="0"/>
              </a:spcAft>
              <a:buSzPct val="38889"/>
              <a:buNone/>
            </a:pPr>
            <a:r>
              <a:t/>
            </a:r>
            <a:endParaRPr/>
          </a:p>
        </p:txBody>
      </p:sp>
      <p:pic>
        <p:nvPicPr>
          <p:cNvPr id="262" name="Google Shape;262;g2dc1d8a2088_0_24"/>
          <p:cNvPicPr preferRelativeResize="0"/>
          <p:nvPr/>
        </p:nvPicPr>
        <p:blipFill rotWithShape="1">
          <a:blip r:embed="rId4">
            <a:alphaModFix/>
          </a:blip>
          <a:srcRect b="0" l="0" r="0" t="0"/>
          <a:stretch/>
        </p:blipFill>
        <p:spPr>
          <a:xfrm>
            <a:off x="152400" y="2554800"/>
            <a:ext cx="8601915" cy="4150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3"/>
          <p:cNvPicPr preferRelativeResize="0"/>
          <p:nvPr/>
        </p:nvPicPr>
        <p:blipFill rotWithShape="1">
          <a:blip r:embed="rId3">
            <a:alphaModFix/>
          </a:blip>
          <a:srcRect b="0" l="0" r="0" t="0"/>
          <a:stretch/>
        </p:blipFill>
        <p:spPr>
          <a:xfrm>
            <a:off x="6963150" y="490250"/>
            <a:ext cx="1980225" cy="1141378"/>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sp>
        <p:nvSpPr>
          <p:cNvPr id="91" name="Google Shape;91;p3"/>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600"/>
              <a:buFont typeface="Arial"/>
              <a:buNone/>
            </a:pPr>
            <a:r>
              <a:rPr b="0" i="0" lang="en-US" sz="3600" u="sng">
                <a:solidFill>
                  <a:schemeClr val="dk2"/>
                </a:solidFill>
                <a:latin typeface="Arial"/>
                <a:ea typeface="Arial"/>
                <a:cs typeface="Arial"/>
                <a:sym typeface="Arial"/>
              </a:rPr>
              <a:t>Our Ethos</a:t>
            </a:r>
            <a:br>
              <a:rPr b="0" i="0" lang="en-US" sz="3600" u="none">
                <a:solidFill>
                  <a:schemeClr val="dk2"/>
                </a:solidFill>
                <a:latin typeface="Arial"/>
                <a:ea typeface="Arial"/>
                <a:cs typeface="Arial"/>
                <a:sym typeface="Arial"/>
              </a:rPr>
            </a:br>
            <a:endParaRPr/>
          </a:p>
        </p:txBody>
      </p:sp>
      <p:sp>
        <p:nvSpPr>
          <p:cNvPr id="92" name="Google Shape;92;p3"/>
          <p:cNvSpPr txBox="1"/>
          <p:nvPr>
            <p:ph idx="1" type="body"/>
          </p:nvPr>
        </p:nvSpPr>
        <p:spPr>
          <a:xfrm>
            <a:off x="1866550" y="1052500"/>
            <a:ext cx="5117400" cy="5424600"/>
          </a:xfrm>
          <a:prstGeom prst="rect">
            <a:avLst/>
          </a:prstGeom>
          <a:noFill/>
          <a:ln>
            <a:noFill/>
          </a:ln>
        </p:spPr>
        <p:txBody>
          <a:bodyPr anchorCtr="0" anchor="t" bIns="45700" lIns="91425" spcFirstLastPara="1" rIns="91425" wrap="square" tIns="45700">
            <a:noAutofit/>
          </a:bodyPr>
          <a:lstStyle/>
          <a:p>
            <a:pPr indent="-176213" lvl="0" marL="182563" marR="0" rtl="0" algn="l">
              <a:lnSpc>
                <a:spcPct val="100000"/>
              </a:lnSpc>
              <a:spcBef>
                <a:spcPts val="0"/>
              </a:spcBef>
              <a:spcAft>
                <a:spcPts val="0"/>
              </a:spcAft>
              <a:buClr>
                <a:schemeClr val="accent1"/>
              </a:buClr>
              <a:buSzPts val="1940"/>
              <a:buFont typeface="Arial"/>
              <a:buChar char="•"/>
            </a:pPr>
            <a:r>
              <a:rPr lang="en-US" sz="2300"/>
              <a:t>Everyone thing we do is through the lens of our 3 Core Values. We ask ourselves the following 3 questions:</a:t>
            </a:r>
            <a:endParaRPr sz="2300"/>
          </a:p>
          <a:p>
            <a:pPr indent="-143828" lvl="0" marL="182563" marR="0" rtl="0" algn="l">
              <a:lnSpc>
                <a:spcPct val="100000"/>
              </a:lnSpc>
              <a:spcBef>
                <a:spcPts val="0"/>
              </a:spcBef>
              <a:spcAft>
                <a:spcPts val="0"/>
              </a:spcAft>
              <a:buSzPts val="1430"/>
              <a:buChar char="•"/>
            </a:pPr>
            <a:r>
              <a:rPr lang="en-US" sz="2300"/>
              <a:t>Are we being respectful?</a:t>
            </a:r>
            <a:endParaRPr sz="2300"/>
          </a:p>
          <a:p>
            <a:pPr indent="-143828" lvl="0" marL="182563" marR="0" rtl="0" algn="l">
              <a:lnSpc>
                <a:spcPct val="100000"/>
              </a:lnSpc>
              <a:spcBef>
                <a:spcPts val="0"/>
              </a:spcBef>
              <a:spcAft>
                <a:spcPts val="0"/>
              </a:spcAft>
              <a:buSzPts val="1430"/>
              <a:buChar char="•"/>
            </a:pPr>
            <a:r>
              <a:rPr lang="en-US" sz="2300"/>
              <a:t>Are we being thoughtful, caring and kind?</a:t>
            </a:r>
            <a:endParaRPr sz="2300"/>
          </a:p>
          <a:p>
            <a:pPr indent="-143828" lvl="0" marL="182563" marR="0" rtl="0" algn="l">
              <a:lnSpc>
                <a:spcPct val="100000"/>
              </a:lnSpc>
              <a:spcBef>
                <a:spcPts val="0"/>
              </a:spcBef>
              <a:spcAft>
                <a:spcPts val="0"/>
              </a:spcAft>
              <a:buSzPts val="1430"/>
              <a:buChar char="•"/>
            </a:pPr>
            <a:r>
              <a:rPr lang="en-US" sz="2300"/>
              <a:t>Are we ready to learn?</a:t>
            </a:r>
            <a:endParaRPr sz="2300"/>
          </a:p>
          <a:p>
            <a:pPr indent="-53023" lvl="0" marL="182563" marR="0" rtl="0" algn="l">
              <a:lnSpc>
                <a:spcPct val="100000"/>
              </a:lnSpc>
              <a:spcBef>
                <a:spcPts val="480"/>
              </a:spcBef>
              <a:spcAft>
                <a:spcPts val="0"/>
              </a:spcAft>
              <a:buClr>
                <a:schemeClr val="accent1"/>
              </a:buClr>
              <a:buSzPts val="2040"/>
              <a:buFont typeface="Arial"/>
              <a:buNone/>
            </a:pPr>
            <a:r>
              <a:rPr lang="en-US" sz="2300" u="sng"/>
              <a:t>OFSTED Jan 2025:</a:t>
            </a:r>
            <a:endParaRPr sz="2300" u="sng"/>
          </a:p>
          <a:p>
            <a:pPr indent="-53023" lvl="0" marL="182563" marR="0" rtl="0" algn="l">
              <a:lnSpc>
                <a:spcPct val="100000"/>
              </a:lnSpc>
              <a:spcBef>
                <a:spcPts val="480"/>
              </a:spcBef>
              <a:spcAft>
                <a:spcPts val="0"/>
              </a:spcAft>
              <a:buClr>
                <a:schemeClr val="accent1"/>
              </a:buClr>
              <a:buSzPts val="2040"/>
              <a:buFont typeface="Arial"/>
              <a:buNone/>
            </a:pPr>
            <a:r>
              <a:rPr i="1" lang="en-US" sz="2000"/>
              <a:t>Pupils at Holywell Village First School embody the school’s values of being ‘respectful’, ‘ready to learn’ and ‘thoughtful, caring and kind’. Pupils show high levels of respect for all, including those different to themselves. They speak politely and confidently with visitors and describe how much they enjoy school.</a:t>
            </a:r>
            <a:r>
              <a:rPr lang="en-US" sz="2300"/>
              <a:t> </a:t>
            </a:r>
            <a:endParaRPr sz="2300"/>
          </a:p>
        </p:txBody>
      </p:sp>
      <p:pic>
        <p:nvPicPr>
          <p:cNvPr id="93" name="Google Shape;93;p3"/>
          <p:cNvPicPr preferRelativeResize="0"/>
          <p:nvPr/>
        </p:nvPicPr>
        <p:blipFill rotWithShape="1">
          <a:blip r:embed="rId4">
            <a:alphaModFix/>
          </a:blip>
          <a:srcRect b="0" l="0" r="0" t="0"/>
          <a:stretch/>
        </p:blipFill>
        <p:spPr>
          <a:xfrm rot="-376636">
            <a:off x="326950" y="2215325"/>
            <a:ext cx="1218550" cy="1654100"/>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pic>
        <p:nvPicPr>
          <p:cNvPr id="94" name="Google Shape;94;p3"/>
          <p:cNvPicPr preferRelativeResize="0"/>
          <p:nvPr/>
        </p:nvPicPr>
        <p:blipFill rotWithShape="1">
          <a:blip r:embed="rId5">
            <a:alphaModFix/>
          </a:blip>
          <a:srcRect b="0" l="0" r="0" t="0"/>
          <a:stretch/>
        </p:blipFill>
        <p:spPr>
          <a:xfrm rot="587463">
            <a:off x="7172495" y="4210651"/>
            <a:ext cx="1738709" cy="2243475"/>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dc40d86cdf_1_1"/>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Pre-worn Uniform</a:t>
            </a:r>
            <a:endParaRPr/>
          </a:p>
        </p:txBody>
      </p:sp>
      <p:sp>
        <p:nvSpPr>
          <p:cNvPr id="268" name="Google Shape;268;g2dc40d86cdf_1_1"/>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lang="en-US"/>
              <a:t>Our Parents and Friends Association sell a range of uniform and shoes for a between 50p and £1 per item only. </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rPr lang="en-US"/>
              <a:t>Please consider purchasing uniform from them to keep the costs down.  </a:t>
            </a:r>
            <a:endParaRPr/>
          </a:p>
          <a:p>
            <a:pPr indent="0" lvl="0" marL="0" rtl="0" algn="l">
              <a:lnSpc>
                <a:spcPct val="100000"/>
              </a:lnSpc>
              <a:spcBef>
                <a:spcPts val="360"/>
              </a:spcBef>
              <a:spcAft>
                <a:spcPts val="0"/>
              </a:spcAft>
              <a:buSzPts val="1530"/>
              <a:buNone/>
            </a:pPr>
            <a:r>
              <a:t/>
            </a:r>
            <a:endParaRPr>
              <a:highlight>
                <a:srgbClr val="FF00FF"/>
              </a:highlight>
            </a:endParaRPr>
          </a:p>
          <a:p>
            <a:pPr indent="0" lvl="0" marL="0" rtl="0" algn="l">
              <a:lnSpc>
                <a:spcPct val="100000"/>
              </a:lnSpc>
              <a:spcBef>
                <a:spcPts val="360"/>
              </a:spcBef>
              <a:spcAft>
                <a:spcPts val="0"/>
              </a:spcAft>
              <a:buSzPts val="1530"/>
              <a:buNone/>
            </a:pPr>
            <a:r>
              <a:rPr lang="en-US">
                <a:highlight>
                  <a:schemeClr val="lt1"/>
                </a:highlight>
              </a:rPr>
              <a:t>Pre-loved uniform sales tend to take place on the first Friday of each half-term and these dates are shared via email with parents/carers in advance.</a:t>
            </a:r>
            <a:endParaRPr>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27ba9a065b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8888"/>
              <a:buNone/>
            </a:pPr>
            <a:r>
              <a:rPr lang="en-US"/>
              <a:t>Arrangements for visiting/starting Nursery</a:t>
            </a:r>
            <a:endParaRPr/>
          </a:p>
        </p:txBody>
      </p:sp>
      <p:sp>
        <p:nvSpPr>
          <p:cNvPr id="274" name="Google Shape;274;g127ba9a065b_0_0"/>
          <p:cNvSpPr txBox="1"/>
          <p:nvPr>
            <p:ph idx="1" type="body"/>
          </p:nvPr>
        </p:nvSpPr>
        <p:spPr>
          <a:xfrm>
            <a:off x="457200" y="1600200"/>
            <a:ext cx="8229600" cy="4876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b="1" lang="en-US" u="sng"/>
              <a:t>Ne</a:t>
            </a:r>
            <a:r>
              <a:rPr b="1" lang="en-US" u="sng">
                <a:highlight>
                  <a:schemeClr val="lt1"/>
                </a:highlight>
              </a:rPr>
              <a:t>w to Nursery:</a:t>
            </a:r>
            <a:endParaRPr sz="2000">
              <a:highlight>
                <a:schemeClr val="lt1"/>
              </a:highlight>
            </a:endParaRPr>
          </a:p>
          <a:p>
            <a:pPr indent="-355600" lvl="0" marL="457200" rtl="0" algn="l">
              <a:lnSpc>
                <a:spcPct val="100000"/>
              </a:lnSpc>
              <a:spcBef>
                <a:spcPts val="360"/>
              </a:spcBef>
              <a:spcAft>
                <a:spcPts val="0"/>
              </a:spcAft>
              <a:buSzPts val="2000"/>
              <a:buChar char="●"/>
            </a:pPr>
            <a:r>
              <a:rPr b="1" lang="en-US">
                <a:highlight>
                  <a:schemeClr val="lt1"/>
                </a:highlight>
              </a:rPr>
              <a:t>Special New Nursery</a:t>
            </a:r>
            <a:r>
              <a:rPr b="1" lang="en-US" sz="2000">
                <a:highlight>
                  <a:schemeClr val="lt1"/>
                </a:highlight>
              </a:rPr>
              <a:t> </a:t>
            </a:r>
            <a:r>
              <a:rPr b="1" lang="en-US">
                <a:highlight>
                  <a:schemeClr val="lt1"/>
                </a:highlight>
              </a:rPr>
              <a:t>event. </a:t>
            </a:r>
            <a:endParaRPr b="1">
              <a:highlight>
                <a:schemeClr val="lt1"/>
              </a:highlight>
            </a:endParaRPr>
          </a:p>
          <a:p>
            <a:pPr indent="0" lvl="0" marL="457200" rtl="0" algn="l">
              <a:lnSpc>
                <a:spcPct val="100000"/>
              </a:lnSpc>
              <a:spcBef>
                <a:spcPts val="360"/>
              </a:spcBef>
              <a:spcAft>
                <a:spcPts val="0"/>
              </a:spcAft>
              <a:buSzPts val="1530"/>
              <a:buNone/>
            </a:pPr>
            <a:r>
              <a:rPr lang="en-US" sz="2000">
                <a:highlight>
                  <a:schemeClr val="lt1"/>
                </a:highlight>
              </a:rPr>
              <a:t>25th June from 1pm to 2pm - look out for the special invitation email this week! </a:t>
            </a:r>
            <a:endParaRPr sz="2000">
              <a:highlight>
                <a:schemeClr val="lt1"/>
              </a:highlight>
            </a:endParaRPr>
          </a:p>
          <a:p>
            <a:pPr indent="0" lvl="0" marL="0" rtl="0" algn="l">
              <a:lnSpc>
                <a:spcPct val="100000"/>
              </a:lnSpc>
              <a:spcBef>
                <a:spcPts val="360"/>
              </a:spcBef>
              <a:spcAft>
                <a:spcPts val="0"/>
              </a:spcAft>
              <a:buSzPts val="1530"/>
              <a:buNone/>
            </a:pPr>
            <a:r>
              <a:t/>
            </a:r>
            <a:endParaRPr sz="500">
              <a:highlight>
                <a:schemeClr val="lt1"/>
              </a:highlight>
            </a:endParaRPr>
          </a:p>
          <a:p>
            <a:pPr indent="-325755" lvl="0" marL="457200" rtl="0" algn="l">
              <a:lnSpc>
                <a:spcPct val="100000"/>
              </a:lnSpc>
              <a:spcBef>
                <a:spcPts val="360"/>
              </a:spcBef>
              <a:spcAft>
                <a:spcPts val="0"/>
              </a:spcAft>
              <a:buSzPts val="1530"/>
              <a:buChar char="●"/>
            </a:pPr>
            <a:r>
              <a:rPr b="1" lang="en-US">
                <a:highlight>
                  <a:schemeClr val="lt1"/>
                </a:highlight>
              </a:rPr>
              <a:t>Familiarisation visits for children and parents.</a:t>
            </a:r>
            <a:endParaRPr b="1">
              <a:highlight>
                <a:schemeClr val="lt1"/>
              </a:highlight>
            </a:endParaRPr>
          </a:p>
          <a:p>
            <a:pPr indent="-300355" lvl="0" marL="457200" rtl="0" algn="l">
              <a:lnSpc>
                <a:spcPct val="100000"/>
              </a:lnSpc>
              <a:spcBef>
                <a:spcPts val="360"/>
              </a:spcBef>
              <a:spcAft>
                <a:spcPts val="0"/>
              </a:spcAft>
              <a:buSzPts val="1130"/>
              <a:buChar char="●"/>
            </a:pPr>
            <a:r>
              <a:rPr lang="en-US" sz="2000">
                <a:highlight>
                  <a:schemeClr val="lt1"/>
                </a:highlight>
              </a:rPr>
              <a:t>Group 1 - Friday 10th July 2026 9:15 - 10:15 am</a:t>
            </a:r>
            <a:endParaRPr sz="2000">
              <a:highlight>
                <a:schemeClr val="lt1"/>
              </a:highlight>
            </a:endParaRPr>
          </a:p>
          <a:p>
            <a:pPr indent="-300355" lvl="0" marL="457200" rtl="0" algn="l">
              <a:lnSpc>
                <a:spcPct val="100000"/>
              </a:lnSpc>
              <a:spcBef>
                <a:spcPts val="360"/>
              </a:spcBef>
              <a:spcAft>
                <a:spcPts val="0"/>
              </a:spcAft>
              <a:buSzPts val="1130"/>
              <a:buChar char="●"/>
            </a:pPr>
            <a:r>
              <a:rPr lang="en-US" sz="2000">
                <a:highlight>
                  <a:schemeClr val="lt1"/>
                </a:highlight>
              </a:rPr>
              <a:t>Group 2 - Friday 10th July 2026, 10:45 - 11:45 am</a:t>
            </a:r>
            <a:endParaRPr sz="2000">
              <a:highlight>
                <a:schemeClr val="lt1"/>
              </a:highlight>
            </a:endParaRPr>
          </a:p>
          <a:p>
            <a:pPr indent="0" lvl="0" marL="457200" rtl="0" algn="l">
              <a:lnSpc>
                <a:spcPct val="100000"/>
              </a:lnSpc>
              <a:spcBef>
                <a:spcPts val="360"/>
              </a:spcBef>
              <a:spcAft>
                <a:spcPts val="0"/>
              </a:spcAft>
              <a:buSzPts val="1530"/>
              <a:buNone/>
            </a:pPr>
            <a:r>
              <a:t/>
            </a:r>
            <a:endParaRPr sz="1000">
              <a:highlight>
                <a:schemeClr val="lt1"/>
              </a:highlight>
            </a:endParaRPr>
          </a:p>
          <a:p>
            <a:pPr indent="-325755" lvl="0" marL="457200" rtl="0" algn="l">
              <a:lnSpc>
                <a:spcPct val="100000"/>
              </a:lnSpc>
              <a:spcBef>
                <a:spcPts val="0"/>
              </a:spcBef>
              <a:spcAft>
                <a:spcPts val="0"/>
              </a:spcAft>
              <a:buSzPts val="1530"/>
              <a:buChar char="●"/>
            </a:pPr>
            <a:r>
              <a:rPr b="1" lang="en-US">
                <a:highlight>
                  <a:schemeClr val="lt1"/>
                </a:highlight>
              </a:rPr>
              <a:t>Stay and Play for children. </a:t>
            </a:r>
            <a:endParaRPr b="1">
              <a:highlight>
                <a:schemeClr val="lt1"/>
              </a:highlight>
            </a:endParaRPr>
          </a:p>
          <a:p>
            <a:pPr indent="-300355" lvl="0" marL="457200" rtl="0" algn="l">
              <a:lnSpc>
                <a:spcPct val="100000"/>
              </a:lnSpc>
              <a:spcBef>
                <a:spcPts val="0"/>
              </a:spcBef>
              <a:spcAft>
                <a:spcPts val="0"/>
              </a:spcAft>
              <a:buSzPts val="1130"/>
              <a:buChar char="●"/>
            </a:pPr>
            <a:r>
              <a:rPr lang="en-US" sz="2000">
                <a:highlight>
                  <a:schemeClr val="lt1"/>
                </a:highlight>
              </a:rPr>
              <a:t>Thursday 3rd September 2026</a:t>
            </a:r>
            <a:endParaRPr sz="2000">
              <a:highlight>
                <a:schemeClr val="lt1"/>
              </a:highlight>
            </a:endParaRPr>
          </a:p>
          <a:p>
            <a:pPr indent="-300355" lvl="0" marL="457200" rtl="0" algn="l">
              <a:lnSpc>
                <a:spcPct val="100000"/>
              </a:lnSpc>
              <a:spcBef>
                <a:spcPts val="0"/>
              </a:spcBef>
              <a:spcAft>
                <a:spcPts val="0"/>
              </a:spcAft>
              <a:buSzPts val="1130"/>
              <a:buChar char="●"/>
            </a:pPr>
            <a:r>
              <a:rPr lang="en-US" sz="2000">
                <a:highlight>
                  <a:schemeClr val="lt1"/>
                </a:highlight>
              </a:rPr>
              <a:t>Group 1 - 9.15 - 10.15		Group 2 - 11am to Midday</a:t>
            </a:r>
            <a:endParaRPr sz="2000">
              <a:highlight>
                <a:schemeClr val="lt1"/>
              </a:highlight>
            </a:endParaRPr>
          </a:p>
          <a:p>
            <a:pPr indent="0" lvl="0" marL="0" rtl="0" algn="l">
              <a:lnSpc>
                <a:spcPct val="100000"/>
              </a:lnSpc>
              <a:spcBef>
                <a:spcPts val="0"/>
              </a:spcBef>
              <a:spcAft>
                <a:spcPts val="0"/>
              </a:spcAft>
              <a:buNone/>
            </a:pPr>
            <a:r>
              <a:t/>
            </a:r>
            <a:endParaRPr sz="900">
              <a:highlight>
                <a:schemeClr val="lt1"/>
              </a:highlight>
            </a:endParaRPr>
          </a:p>
          <a:p>
            <a:pPr indent="-355600" lvl="0" marL="457200" rtl="0" algn="l">
              <a:lnSpc>
                <a:spcPct val="100000"/>
              </a:lnSpc>
              <a:spcBef>
                <a:spcPts val="0"/>
              </a:spcBef>
              <a:spcAft>
                <a:spcPts val="0"/>
              </a:spcAft>
              <a:buSzPts val="2000"/>
              <a:buChar char="●"/>
            </a:pPr>
            <a:r>
              <a:rPr lang="en-US" sz="2000">
                <a:highlight>
                  <a:schemeClr val="lt1"/>
                </a:highlight>
              </a:rPr>
              <a:t>Group 1 children start nursery on 04.09.26</a:t>
            </a:r>
            <a:endParaRPr sz="2000">
              <a:highlight>
                <a:schemeClr val="lt1"/>
              </a:highlight>
            </a:endParaRPr>
          </a:p>
          <a:p>
            <a:pPr indent="-355600" lvl="0" marL="457200" rtl="0" algn="l">
              <a:lnSpc>
                <a:spcPct val="100000"/>
              </a:lnSpc>
              <a:spcBef>
                <a:spcPts val="0"/>
              </a:spcBef>
              <a:spcAft>
                <a:spcPts val="0"/>
              </a:spcAft>
              <a:buSzPts val="2000"/>
              <a:buChar char="●"/>
            </a:pPr>
            <a:r>
              <a:rPr lang="en-US" sz="2000">
                <a:highlight>
                  <a:schemeClr val="lt1"/>
                </a:highlight>
              </a:rPr>
              <a:t>Group 2 children start nursery on 09.09.26</a:t>
            </a:r>
            <a:endParaRPr sz="2000">
              <a:highlight>
                <a:schemeClr val="lt1"/>
              </a:highlight>
            </a:endParaRPr>
          </a:p>
          <a:p>
            <a:pPr indent="0" lvl="0" marL="457200" rtl="0" algn="l">
              <a:lnSpc>
                <a:spcPct val="100000"/>
              </a:lnSpc>
              <a:spcBef>
                <a:spcPts val="0"/>
              </a:spcBef>
              <a:spcAft>
                <a:spcPts val="0"/>
              </a:spcAft>
              <a:buSzPts val="1530"/>
              <a:buNone/>
            </a:pPr>
            <a:r>
              <a:t/>
            </a:r>
            <a:endParaRPr i="1" sz="1900">
              <a:highlight>
                <a:srgbClr val="FF00FF"/>
              </a:highlight>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t/>
            </a:r>
            <a:endParaRPr/>
          </a:p>
        </p:txBody>
      </p:sp>
      <p:pic>
        <p:nvPicPr>
          <p:cNvPr id="275" name="Google Shape;275;g127ba9a065b_0_0"/>
          <p:cNvPicPr preferRelativeResize="0"/>
          <p:nvPr/>
        </p:nvPicPr>
        <p:blipFill rotWithShape="1">
          <a:blip r:embed="rId3">
            <a:alphaModFix/>
          </a:blip>
          <a:srcRect b="0" l="0" r="0" t="0"/>
          <a:stretch/>
        </p:blipFill>
        <p:spPr>
          <a:xfrm>
            <a:off x="4955875" y="1779499"/>
            <a:ext cx="636175" cy="6623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127ba9a065b_0_5"/>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8888"/>
              <a:buNone/>
            </a:pPr>
            <a:r>
              <a:rPr lang="en-US"/>
              <a:t>Arrangements for visiting/starting Reception </a:t>
            </a:r>
            <a:endParaRPr/>
          </a:p>
        </p:txBody>
      </p:sp>
      <p:sp>
        <p:nvSpPr>
          <p:cNvPr id="281" name="Google Shape;281;g127ba9a065b_0_5"/>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Clr>
                <a:srgbClr val="000000"/>
              </a:buClr>
              <a:buSzPts val="1530"/>
              <a:buFont typeface="Arial"/>
              <a:buNone/>
            </a:pPr>
            <a:r>
              <a:rPr b="1" lang="en-US" u="sng"/>
              <a:t>New To Reception:</a:t>
            </a:r>
            <a:endParaRPr b="1" u="sng"/>
          </a:p>
          <a:p>
            <a:pPr indent="0" lvl="0" marL="0" rtl="0" algn="l">
              <a:lnSpc>
                <a:spcPct val="100000"/>
              </a:lnSpc>
              <a:spcBef>
                <a:spcPts val="360"/>
              </a:spcBef>
              <a:spcAft>
                <a:spcPts val="0"/>
              </a:spcAft>
              <a:buClr>
                <a:srgbClr val="000000"/>
              </a:buClr>
              <a:buSzPts val="1530"/>
              <a:buFont typeface="Arial"/>
              <a:buNone/>
            </a:pPr>
            <a:r>
              <a:t/>
            </a:r>
            <a:endParaRPr b="1" u="sng"/>
          </a:p>
          <a:p>
            <a:pPr indent="-325755" lvl="0" marL="457200" rtl="0" algn="l">
              <a:lnSpc>
                <a:spcPct val="100000"/>
              </a:lnSpc>
              <a:spcBef>
                <a:spcPts val="360"/>
              </a:spcBef>
              <a:spcAft>
                <a:spcPts val="0"/>
              </a:spcAft>
              <a:buSzPts val="1530"/>
              <a:buChar char="•"/>
            </a:pPr>
            <a:r>
              <a:rPr b="1" lang="en-US"/>
              <a:t>Familiarisation visit &amp; stay for lunch (for current Nursery-aged children starting Reception only.)</a:t>
            </a:r>
            <a:endParaRPr b="1"/>
          </a:p>
          <a:p>
            <a:pPr indent="0" lvl="0" marL="457200" rtl="0" algn="l">
              <a:lnSpc>
                <a:spcPct val="100000"/>
              </a:lnSpc>
              <a:spcBef>
                <a:spcPts val="360"/>
              </a:spcBef>
              <a:spcAft>
                <a:spcPts val="0"/>
              </a:spcAft>
              <a:buNone/>
            </a:pPr>
            <a:r>
              <a:t/>
            </a:r>
            <a:endParaRPr b="1" sz="1300"/>
          </a:p>
          <a:p>
            <a:pPr indent="-325755" lvl="0" marL="457200" rtl="0" algn="l">
              <a:lnSpc>
                <a:spcPct val="100000"/>
              </a:lnSpc>
              <a:spcBef>
                <a:spcPts val="360"/>
              </a:spcBef>
              <a:spcAft>
                <a:spcPts val="0"/>
              </a:spcAft>
              <a:buSzPts val="1530"/>
              <a:buChar char="•"/>
            </a:pPr>
            <a:r>
              <a:rPr lang="en-US">
                <a:highlight>
                  <a:schemeClr val="lt1"/>
                </a:highlight>
              </a:rPr>
              <a:t>Friday 10th July, </a:t>
            </a:r>
            <a:r>
              <a:rPr lang="en-US" u="sng"/>
              <a:t>9am to </a:t>
            </a:r>
            <a:r>
              <a:rPr lang="en-US" u="sng">
                <a:highlight>
                  <a:schemeClr val="lt1"/>
                </a:highlight>
              </a:rPr>
              <a:t>Midday</a:t>
            </a:r>
            <a:endParaRPr u="sng">
              <a:highlight>
                <a:schemeClr val="lt1"/>
              </a:highlight>
            </a:endParaRPr>
          </a:p>
          <a:p>
            <a:pPr indent="-325755" lvl="0" marL="457200" rtl="0" algn="l">
              <a:lnSpc>
                <a:spcPct val="100000"/>
              </a:lnSpc>
              <a:spcBef>
                <a:spcPts val="360"/>
              </a:spcBef>
              <a:spcAft>
                <a:spcPts val="0"/>
              </a:spcAft>
              <a:buSzPts val="1530"/>
              <a:buChar char="•"/>
            </a:pPr>
            <a:r>
              <a:rPr lang="en-US"/>
              <a:t>Bring a packed lunch</a:t>
            </a:r>
            <a:endParaRPr/>
          </a:p>
          <a:p>
            <a:pPr indent="-325755" lvl="0" marL="457200" rtl="0" algn="l">
              <a:lnSpc>
                <a:spcPct val="100000"/>
              </a:lnSpc>
              <a:spcBef>
                <a:spcPts val="0"/>
              </a:spcBef>
              <a:spcAft>
                <a:spcPts val="0"/>
              </a:spcAft>
              <a:buSzPts val="1530"/>
              <a:buChar char="•"/>
            </a:pPr>
            <a:r>
              <a:rPr lang="en-US"/>
              <a:t>Children will start Reception on Thursday 3rd September 2026. </a:t>
            </a:r>
            <a:endParaRPr/>
          </a:p>
          <a:p>
            <a:pPr indent="-325755" lvl="0" marL="457200" rtl="0" algn="l">
              <a:lnSpc>
                <a:spcPct val="100000"/>
              </a:lnSpc>
              <a:spcBef>
                <a:spcPts val="0"/>
              </a:spcBef>
              <a:spcAft>
                <a:spcPts val="0"/>
              </a:spcAft>
              <a:buSzPts val="1530"/>
              <a:buChar char="•"/>
            </a:pPr>
            <a:r>
              <a:rPr lang="en-US"/>
              <a:t>Children will start at 8.55am and stay until 3pm.</a:t>
            </a:r>
            <a:endParaRPr/>
          </a:p>
          <a:p>
            <a:pPr indent="0" lvl="0" marL="0" rtl="0" algn="l">
              <a:lnSpc>
                <a:spcPct val="100000"/>
              </a:lnSpc>
              <a:spcBef>
                <a:spcPts val="0"/>
              </a:spcBef>
              <a:spcAft>
                <a:spcPts val="0"/>
              </a:spcAft>
              <a:buSzPts val="1530"/>
              <a:buNone/>
            </a:pPr>
            <a:r>
              <a:t/>
            </a:r>
            <a:endParaRPr i="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Parental Involvement</a:t>
            </a:r>
            <a:endParaRPr/>
          </a:p>
        </p:txBody>
      </p:sp>
      <p:sp>
        <p:nvSpPr>
          <p:cNvPr id="287" name="Google Shape;287;p17"/>
          <p:cNvSpPr txBox="1"/>
          <p:nvPr/>
        </p:nvSpPr>
        <p:spPr>
          <a:xfrm>
            <a:off x="349250" y="4581525"/>
            <a:ext cx="8640762"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ahoma"/>
              <a:buNone/>
            </a:pPr>
            <a:r>
              <a:rPr b="0" i="1" lang="en-US" sz="1800" u="none" cap="none" strike="noStrike">
                <a:solidFill>
                  <a:schemeClr val="dk1"/>
                </a:solidFill>
                <a:latin typeface="Tahoma"/>
                <a:ea typeface="Tahoma"/>
                <a:cs typeface="Tahoma"/>
                <a:sym typeface="Tahoma"/>
              </a:rPr>
              <a:t>‘Every child deserves the best possible start in life and the support that enables them to fulfil their potential. Children develop quickly in the early years and a child’s experiences between birth and age five have a major impact on their future life chances. A secure, safe and happy childhood is important in its own right. Good parenting and high quality early learning together provide the foundation children need to make the most of their abilities and talents as they grow up.’</a:t>
            </a:r>
            <a:endParaRPr b="0" i="0" sz="1400" u="none" cap="none" strike="noStrike">
              <a:solidFill>
                <a:srgbClr val="000000"/>
              </a:solidFill>
              <a:latin typeface="Arial"/>
              <a:ea typeface="Arial"/>
              <a:cs typeface="Arial"/>
              <a:sym typeface="Arial"/>
            </a:endParaRPr>
          </a:p>
        </p:txBody>
      </p:sp>
      <p:sp>
        <p:nvSpPr>
          <p:cNvPr id="288" name="Google Shape;288;p17"/>
          <p:cNvSpPr txBox="1"/>
          <p:nvPr/>
        </p:nvSpPr>
        <p:spPr>
          <a:xfrm>
            <a:off x="683568" y="2204864"/>
            <a:ext cx="7272900" cy="1354500"/>
          </a:xfrm>
          <a:prstGeom prst="rect">
            <a:avLst/>
          </a:prstGeom>
          <a:solidFill>
            <a:schemeClr val="lt1"/>
          </a:solidFill>
          <a:ln cap="flat" cmpd="sng" w="264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AF8DC"/>
              </a:buClr>
              <a:buSzPts val="3200"/>
              <a:buFont typeface="Arial"/>
              <a:buNone/>
            </a:pPr>
            <a:r>
              <a:rPr b="1" i="0" lang="en-US" sz="3200" u="none" cap="none" strike="noStrike">
                <a:solidFill>
                  <a:srgbClr val="F1C232"/>
                </a:solidFill>
                <a:latin typeface="Arial"/>
                <a:ea typeface="Arial"/>
                <a:cs typeface="Arial"/>
                <a:sym typeface="Arial"/>
              </a:rPr>
              <a:t>‘Parents are a child’s first and most enduring educators’ EYFS</a:t>
            </a:r>
            <a:endParaRPr b="1" i="0" sz="3200" u="none" cap="none" strike="noStrike">
              <a:solidFill>
                <a:srgbClr val="F1C23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Tahoma"/>
              <a:buNone/>
            </a:pPr>
            <a:r>
              <a:t/>
            </a:r>
            <a:endParaRPr b="1" i="0" sz="1800" u="none" cap="none" strike="noStrike">
              <a:solidFill>
                <a:srgbClr val="FAF8DC"/>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dc1d8a2088_0_36"/>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Parents as partners</a:t>
            </a:r>
            <a:endParaRPr/>
          </a:p>
        </p:txBody>
      </p:sp>
      <p:sp>
        <p:nvSpPr>
          <p:cNvPr id="294" name="Google Shape;294;g2dc1d8a2088_0_36"/>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Tapestry (more information will be provided by the class teacher):</a:t>
            </a:r>
            <a:endParaRPr/>
          </a:p>
          <a:p>
            <a:pPr indent="-182562" lvl="0" marL="182562"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a:p>
            <a:pPr indent="-182562" lvl="0" marL="182562" marR="0" rtl="0" algn="l">
              <a:lnSpc>
                <a:spcPct val="100000"/>
              </a:lnSpc>
              <a:spcBef>
                <a:spcPts val="320"/>
              </a:spcBef>
              <a:spcAft>
                <a:spcPts val="0"/>
              </a:spcAft>
              <a:buClr>
                <a:schemeClr val="accent1"/>
              </a:buClr>
              <a:buSzPts val="1360"/>
              <a:buFont typeface="Arial"/>
              <a:buChar char="•"/>
            </a:pPr>
            <a:r>
              <a:rPr b="0" i="0" lang="en-US" sz="1600" u="none">
                <a:solidFill>
                  <a:schemeClr val="dk1"/>
                </a:solidFill>
                <a:latin typeface="Arial"/>
                <a:ea typeface="Arial"/>
                <a:cs typeface="Arial"/>
                <a:sym typeface="Arial"/>
              </a:rPr>
              <a:t>An </a:t>
            </a:r>
            <a:r>
              <a:rPr b="1" i="0" lang="en-US" sz="1600" u="none">
                <a:solidFill>
                  <a:schemeClr val="dk1"/>
                </a:solidFill>
                <a:latin typeface="Arial"/>
                <a:ea typeface="Arial"/>
                <a:cs typeface="Arial"/>
                <a:sym typeface="Arial"/>
              </a:rPr>
              <a:t>easy-to-use online </a:t>
            </a:r>
            <a:r>
              <a:rPr b="0" i="0" lang="en-US" sz="1600" u="none">
                <a:solidFill>
                  <a:schemeClr val="dk1"/>
                </a:solidFill>
                <a:latin typeface="Arial"/>
                <a:ea typeface="Arial"/>
                <a:cs typeface="Arial"/>
                <a:sym typeface="Arial"/>
              </a:rPr>
              <a:t>learning journal, Tapestry helps educators and parents to </a:t>
            </a:r>
            <a:r>
              <a:rPr b="1" i="0" lang="en-US" sz="1600" u="none">
                <a:solidFill>
                  <a:schemeClr val="dk1"/>
                </a:solidFill>
                <a:latin typeface="Arial"/>
                <a:ea typeface="Arial"/>
                <a:cs typeface="Arial"/>
                <a:sym typeface="Arial"/>
              </a:rPr>
              <a:t>record, track and celebrate children's progress </a:t>
            </a:r>
            <a:r>
              <a:rPr b="0" i="0" lang="en-US" sz="1600" u="none">
                <a:solidFill>
                  <a:schemeClr val="dk1"/>
                </a:solidFill>
                <a:latin typeface="Arial"/>
                <a:ea typeface="Arial"/>
                <a:cs typeface="Arial"/>
                <a:sym typeface="Arial"/>
              </a:rPr>
              <a:t>in early years education.</a:t>
            </a:r>
            <a:endParaRPr/>
          </a:p>
          <a:p>
            <a:pPr indent="-182562" lvl="0" marL="182562" marR="0" rtl="0" algn="l">
              <a:lnSpc>
                <a:spcPct val="100000"/>
              </a:lnSpc>
              <a:spcBef>
                <a:spcPts val="320"/>
              </a:spcBef>
              <a:spcAft>
                <a:spcPts val="0"/>
              </a:spcAft>
              <a:buClr>
                <a:schemeClr val="accent1"/>
              </a:buClr>
              <a:buSzPts val="1360"/>
              <a:buFont typeface="Arial"/>
              <a:buChar char="•"/>
            </a:pPr>
            <a:r>
              <a:rPr b="0" i="0" lang="en-US" sz="1600" u="none">
                <a:solidFill>
                  <a:schemeClr val="dk1"/>
                </a:solidFill>
                <a:latin typeface="Arial"/>
                <a:ea typeface="Arial"/>
                <a:cs typeface="Arial"/>
                <a:sym typeface="Arial"/>
              </a:rPr>
              <a:t>Nurseries, pre-schools and reception classes are fun-packed and busy. From messy play and first steps to learning phonics and new games, there's so much for children to do, learn and take in.</a:t>
            </a:r>
            <a:endParaRPr/>
          </a:p>
          <a:p>
            <a:pPr indent="-96202" lvl="0" marL="182562" marR="0" rtl="0" algn="l">
              <a:lnSpc>
                <a:spcPct val="100000"/>
              </a:lnSpc>
              <a:spcBef>
                <a:spcPts val="320"/>
              </a:spcBef>
              <a:spcAft>
                <a:spcPts val="0"/>
              </a:spcAft>
              <a:buClr>
                <a:schemeClr val="accent1"/>
              </a:buClr>
              <a:buSzPts val="1360"/>
              <a:buFont typeface="Arial"/>
              <a:buNone/>
            </a:pPr>
            <a:r>
              <a:t/>
            </a:r>
            <a:endParaRPr b="0" i="0" sz="1600" u="none">
              <a:solidFill>
                <a:schemeClr val="dk1"/>
              </a:solidFill>
              <a:latin typeface="Arial"/>
              <a:ea typeface="Arial"/>
              <a:cs typeface="Arial"/>
              <a:sym typeface="Arial"/>
            </a:endParaRPr>
          </a:p>
          <a:p>
            <a:pPr indent="-182562" lvl="0" marL="182562" marR="0" rtl="0" algn="l">
              <a:lnSpc>
                <a:spcPct val="100000"/>
              </a:lnSpc>
              <a:spcBef>
                <a:spcPts val="320"/>
              </a:spcBef>
              <a:spcAft>
                <a:spcPts val="0"/>
              </a:spcAft>
              <a:buClr>
                <a:schemeClr val="accent1"/>
              </a:buClr>
              <a:buSzPts val="1360"/>
              <a:buFont typeface="Arial"/>
              <a:buChar char="•"/>
            </a:pPr>
            <a:r>
              <a:rPr b="0" i="0" lang="en-US" sz="1600" u="none">
                <a:solidFill>
                  <a:schemeClr val="dk1"/>
                </a:solidFill>
                <a:latin typeface="Arial"/>
                <a:ea typeface="Arial"/>
                <a:cs typeface="Arial"/>
                <a:sym typeface="Arial"/>
              </a:rPr>
              <a:t>Tapestry enhances this special time, helping teachers and practitioners </a:t>
            </a:r>
            <a:r>
              <a:rPr b="1" i="0" lang="en-US" sz="1600" u="none">
                <a:solidFill>
                  <a:schemeClr val="dk1"/>
                </a:solidFill>
                <a:latin typeface="Arial"/>
                <a:ea typeface="Arial"/>
                <a:cs typeface="Arial"/>
                <a:sym typeface="Arial"/>
              </a:rPr>
              <a:t>to capture children's experiences as well as monitor development and learning</a:t>
            </a:r>
            <a:r>
              <a:rPr b="0" i="0" lang="en-US" sz="1600" u="none">
                <a:solidFill>
                  <a:schemeClr val="dk1"/>
                </a:solidFill>
                <a:latin typeface="Arial"/>
                <a:ea typeface="Arial"/>
                <a:cs typeface="Arial"/>
                <a:sym typeface="Arial"/>
              </a:rPr>
              <a:t>. This unique journal is shared online with parents, who are able to </a:t>
            </a:r>
            <a:r>
              <a:rPr b="1" i="0" lang="en-US" sz="1600" u="none">
                <a:solidFill>
                  <a:schemeClr val="dk1"/>
                </a:solidFill>
                <a:latin typeface="Arial"/>
                <a:ea typeface="Arial"/>
                <a:cs typeface="Arial"/>
                <a:sym typeface="Arial"/>
              </a:rPr>
              <a:t>see special moments</a:t>
            </a:r>
            <a:r>
              <a:rPr b="0" i="0" lang="en-US" sz="1600" u="none">
                <a:solidFill>
                  <a:schemeClr val="dk1"/>
                </a:solidFill>
                <a:latin typeface="Arial"/>
                <a:ea typeface="Arial"/>
                <a:cs typeface="Arial"/>
                <a:sym typeface="Arial"/>
              </a:rPr>
              <a:t> and view their </a:t>
            </a:r>
            <a:r>
              <a:rPr b="1" i="0" lang="en-US" sz="1600" u="none">
                <a:solidFill>
                  <a:schemeClr val="dk1"/>
                </a:solidFill>
                <a:latin typeface="Arial"/>
                <a:ea typeface="Arial"/>
                <a:cs typeface="Arial"/>
                <a:sym typeface="Arial"/>
              </a:rPr>
              <a:t>child's progress</a:t>
            </a:r>
            <a:r>
              <a:rPr b="0" i="0" lang="en-US" sz="1600" u="none">
                <a:solidFill>
                  <a:schemeClr val="dk1"/>
                </a:solidFill>
                <a:latin typeface="Arial"/>
                <a:ea typeface="Arial"/>
                <a:cs typeface="Arial"/>
                <a:sym typeface="Arial"/>
              </a:rPr>
              <a:t>.</a:t>
            </a:r>
            <a:endParaRPr/>
          </a:p>
          <a:p>
            <a:pPr indent="-96202" lvl="0" marL="182562" marR="0" rtl="0" algn="l">
              <a:lnSpc>
                <a:spcPct val="100000"/>
              </a:lnSpc>
              <a:spcBef>
                <a:spcPts val="320"/>
              </a:spcBef>
              <a:spcAft>
                <a:spcPts val="0"/>
              </a:spcAft>
              <a:buClr>
                <a:schemeClr val="accent1"/>
              </a:buClr>
              <a:buSzPts val="1360"/>
              <a:buFont typeface="Arial"/>
              <a:buNone/>
            </a:pPr>
            <a:r>
              <a:t/>
            </a:r>
            <a:endParaRPr b="0" i="0" sz="1600" u="none">
              <a:solidFill>
                <a:schemeClr val="dk1"/>
              </a:solidFill>
              <a:latin typeface="Arial"/>
              <a:ea typeface="Arial"/>
              <a:cs typeface="Arial"/>
              <a:sym typeface="Arial"/>
            </a:endParaRPr>
          </a:p>
          <a:p>
            <a:pPr indent="-182562" lvl="0" marL="182562" marR="0" rtl="0" algn="l">
              <a:lnSpc>
                <a:spcPct val="100000"/>
              </a:lnSpc>
              <a:spcBef>
                <a:spcPts val="320"/>
              </a:spcBef>
              <a:spcAft>
                <a:spcPts val="0"/>
              </a:spcAft>
              <a:buClr>
                <a:schemeClr val="accent1"/>
              </a:buClr>
              <a:buSzPts val="1360"/>
              <a:buFont typeface="Arial"/>
              <a:buChar char="•"/>
            </a:pPr>
            <a:r>
              <a:rPr b="1" i="0" lang="en-US" sz="1600" u="none">
                <a:solidFill>
                  <a:schemeClr val="dk1"/>
                </a:solidFill>
                <a:latin typeface="Arial"/>
                <a:ea typeface="Arial"/>
                <a:cs typeface="Arial"/>
                <a:sym typeface="Arial"/>
              </a:rPr>
              <a:t>Text, images and videos can be easily uploaded via PC, tablet or our mobile app </a:t>
            </a:r>
            <a:r>
              <a:rPr b="0" i="0" lang="en-US" sz="1600" u="none">
                <a:solidFill>
                  <a:schemeClr val="dk1"/>
                </a:solidFill>
                <a:latin typeface="Arial"/>
                <a:ea typeface="Arial"/>
                <a:cs typeface="Arial"/>
                <a:sym typeface="Arial"/>
              </a:rPr>
              <a:t>- anywhere there's an online connection. Every entry helps to create a complete story of a child's time at nursery, pre-school or school. </a:t>
            </a:r>
            <a:r>
              <a:rPr b="0" i="0" lang="en-US" sz="1600" u="none">
                <a:solidFill>
                  <a:schemeClr val="dk1"/>
                </a:solidFill>
                <a:highlight>
                  <a:srgbClr val="FFFF00"/>
                </a:highlight>
                <a:latin typeface="Arial"/>
                <a:ea typeface="Arial"/>
                <a:cs typeface="Arial"/>
                <a:sym typeface="Arial"/>
              </a:rPr>
              <a:t>MORE INFORMATION TO FOLLOW</a:t>
            </a:r>
            <a:endParaRPr>
              <a:highlight>
                <a:srgbClr val="FFFF00"/>
              </a:highlight>
            </a:endParaRPr>
          </a:p>
          <a:p>
            <a:pPr indent="-96202" lvl="0" marL="182562" marR="0" rtl="0" algn="l">
              <a:lnSpc>
                <a:spcPct val="100000"/>
              </a:lnSpc>
              <a:spcBef>
                <a:spcPts val="320"/>
              </a:spcBef>
              <a:spcAft>
                <a:spcPts val="0"/>
              </a:spcAft>
              <a:buClr>
                <a:schemeClr val="accent1"/>
              </a:buClr>
              <a:buSzPts val="1360"/>
              <a:buFont typeface="Arial"/>
              <a:buNone/>
            </a:pPr>
            <a:r>
              <a:t/>
            </a:r>
            <a:endParaRPr b="0" i="0" sz="1600" u="none">
              <a:solidFill>
                <a:schemeClr val="dk1"/>
              </a:solidFill>
              <a:latin typeface="Arial"/>
              <a:ea typeface="Arial"/>
              <a:cs typeface="Arial"/>
              <a:sym typeface="Arial"/>
            </a:endParaRPr>
          </a:p>
        </p:txBody>
      </p:sp>
      <p:pic>
        <p:nvPicPr>
          <p:cNvPr id="295" name="Google Shape;295;g2dc1d8a2088_0_36"/>
          <p:cNvPicPr preferRelativeResize="0"/>
          <p:nvPr/>
        </p:nvPicPr>
        <p:blipFill rotWithShape="1">
          <a:blip r:embed="rId3">
            <a:alphaModFix/>
          </a:blip>
          <a:srcRect b="0" l="0" r="0" t="0"/>
          <a:stretch/>
        </p:blipFill>
        <p:spPr>
          <a:xfrm>
            <a:off x="5292725" y="692150"/>
            <a:ext cx="3495675" cy="685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txBox="1"/>
          <p:nvPr>
            <p:ph type="title"/>
          </p:nvPr>
        </p:nvSpPr>
        <p:spPr>
          <a:xfrm>
            <a:off x="3108325" y="949900"/>
            <a:ext cx="26940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Reading</a:t>
            </a:r>
            <a:endParaRPr/>
          </a:p>
        </p:txBody>
      </p:sp>
      <p:sp>
        <p:nvSpPr>
          <p:cNvPr id="301" name="Google Shape;301;p19"/>
          <p:cNvSpPr txBox="1"/>
          <p:nvPr>
            <p:ph idx="1" type="body"/>
          </p:nvPr>
        </p:nvSpPr>
        <p:spPr>
          <a:xfrm>
            <a:off x="0" y="2017712"/>
            <a:ext cx="9144000" cy="4114800"/>
          </a:xfrm>
          <a:prstGeom prst="rect">
            <a:avLst/>
          </a:prstGeom>
          <a:noFill/>
          <a:ln>
            <a:noFill/>
          </a:ln>
        </p:spPr>
        <p:txBody>
          <a:bodyPr anchorCtr="0" anchor="t" bIns="45700" lIns="91425" spcFirstLastPara="1" rIns="91425" wrap="square" tIns="45700">
            <a:noAutofit/>
          </a:bodyPr>
          <a:lstStyle/>
          <a:p>
            <a:pPr indent="-182562" lvl="0" marL="182562" marR="0" rtl="0" algn="ctr">
              <a:lnSpc>
                <a:spcPct val="100000"/>
              </a:lnSpc>
              <a:spcBef>
                <a:spcPts val="400"/>
              </a:spcBef>
              <a:spcAft>
                <a:spcPts val="0"/>
              </a:spcAft>
              <a:buClr>
                <a:schemeClr val="accent1"/>
              </a:buClr>
              <a:buSzPts val="1700"/>
              <a:buFont typeface="Arial"/>
              <a:buNone/>
            </a:pPr>
            <a:r>
              <a:t/>
            </a:r>
            <a:endParaRPr/>
          </a:p>
          <a:p>
            <a:pPr indent="-182562" lvl="0" marL="182562" marR="0" rtl="0" algn="l">
              <a:lnSpc>
                <a:spcPct val="100000"/>
              </a:lnSpc>
              <a:spcBef>
                <a:spcPts val="400"/>
              </a:spcBef>
              <a:spcAft>
                <a:spcPts val="0"/>
              </a:spcAft>
              <a:buClr>
                <a:schemeClr val="accent1"/>
              </a:buClr>
              <a:buSzPts val="1700"/>
              <a:buFont typeface="Arial"/>
              <a:buChar char="•"/>
            </a:pPr>
            <a:r>
              <a:rPr b="0" i="1" lang="en-US" sz="2000" u="none">
                <a:solidFill>
                  <a:schemeClr val="dk1"/>
                </a:solidFill>
                <a:latin typeface="Arial"/>
                <a:ea typeface="Arial"/>
                <a:cs typeface="Arial"/>
                <a:sym typeface="Arial"/>
              </a:rPr>
              <a:t>Parents can improve their children’s academic performance by the equivalent of up to six months’ schooling by reading together, singing songs and even sharing family meals, according to international research.</a:t>
            </a:r>
            <a:endParaRPr b="1" i="0" sz="2000" u="none">
              <a:solidFill>
                <a:schemeClr val="dk1"/>
              </a:solidFill>
              <a:latin typeface="Arial"/>
              <a:ea typeface="Arial"/>
              <a:cs typeface="Arial"/>
              <a:sym typeface="Arial"/>
            </a:endParaRPr>
          </a:p>
          <a:p>
            <a:pPr indent="-182562" lvl="0" marL="182562" marR="0" rtl="0" algn="l">
              <a:lnSpc>
                <a:spcPct val="100000"/>
              </a:lnSpc>
              <a:spcBef>
                <a:spcPts val="400"/>
              </a:spcBef>
              <a:spcAft>
                <a:spcPts val="0"/>
              </a:spcAft>
              <a:buClr>
                <a:schemeClr val="accent1"/>
              </a:buClr>
              <a:buSzPts val="1700"/>
              <a:buFont typeface="Arial"/>
              <a:buChar char="•"/>
            </a:pPr>
            <a:r>
              <a:rPr b="1" i="0" lang="en-US" sz="2000" u="none">
                <a:solidFill>
                  <a:schemeClr val="dk1"/>
                </a:solidFill>
                <a:latin typeface="Arial"/>
                <a:ea typeface="Arial"/>
                <a:cs typeface="Arial"/>
                <a:sym typeface="Arial"/>
              </a:rPr>
              <a:t>The Book Trust </a:t>
            </a:r>
            <a:r>
              <a:rPr b="1" lang="en-US" sz="2000"/>
              <a:t>2020</a:t>
            </a:r>
            <a:r>
              <a:rPr b="1" i="0" lang="en-US" sz="2000" u="none">
                <a:solidFill>
                  <a:schemeClr val="dk1"/>
                </a:solidFill>
                <a:latin typeface="Arial"/>
                <a:ea typeface="Arial"/>
                <a:cs typeface="Arial"/>
                <a:sym typeface="Arial"/>
              </a:rPr>
              <a:t> </a:t>
            </a:r>
            <a:endParaRPr/>
          </a:p>
          <a:p>
            <a:pPr indent="-182562" lvl="0" marL="182562" marR="0" rtl="0" algn="l">
              <a:lnSpc>
                <a:spcPct val="100000"/>
              </a:lnSpc>
              <a:spcBef>
                <a:spcPts val="400"/>
              </a:spcBef>
              <a:spcAft>
                <a:spcPts val="0"/>
              </a:spcAft>
              <a:buClr>
                <a:schemeClr val="accent1"/>
              </a:buClr>
              <a:buSzPts val="1700"/>
              <a:buFont typeface="Arial"/>
              <a:buChar char="•"/>
            </a:pPr>
            <a:r>
              <a:rPr i="1" lang="en-US" sz="2000"/>
              <a:t>Regularly reading to a child for the love of it provides a connection between parent and child from the very early days and helps build strong family ties. Lines from favourite stories enter the family lexicon. Families who enjoy reading together have more opportunities for discussion, developing empathy and attachment. Reading to their infant is one of the greatest gifts parents can give. By starting the journey of building a lifelong love of reading for pleasure, parents are giving their child the opportunity to be the best they can be: children who read for pleasure do better in a wide range of subjects at school and it also positively impacts children’s wellbeing.</a:t>
            </a:r>
            <a:endParaRPr b="1" i="1" sz="2000" u="none">
              <a:solidFill>
                <a:schemeClr val="dk1"/>
              </a:solidFill>
              <a:latin typeface="Arial"/>
              <a:ea typeface="Arial"/>
              <a:cs typeface="Arial"/>
              <a:sym typeface="Arial"/>
            </a:endParaRPr>
          </a:p>
          <a:p>
            <a:pPr indent="-74613" lvl="0" marL="182563" marR="0" rtl="0" algn="l">
              <a:lnSpc>
                <a:spcPct val="100000"/>
              </a:lnSpc>
              <a:spcBef>
                <a:spcPts val="400"/>
              </a:spcBef>
              <a:spcAft>
                <a:spcPts val="0"/>
              </a:spcAft>
              <a:buClr>
                <a:schemeClr val="accent1"/>
              </a:buClr>
              <a:buSzPts val="1700"/>
              <a:buFont typeface="Arial"/>
              <a:buNone/>
            </a:pPr>
            <a:r>
              <a:t/>
            </a:r>
            <a:endParaRPr b="1" i="1" sz="2000" u="none">
              <a:solidFill>
                <a:schemeClr val="dk1"/>
              </a:solidFill>
              <a:latin typeface="Arial"/>
              <a:ea typeface="Arial"/>
              <a:cs typeface="Arial"/>
              <a:sym typeface="Arial"/>
            </a:endParaRPr>
          </a:p>
        </p:txBody>
      </p:sp>
      <p:pic>
        <p:nvPicPr>
          <p:cNvPr id="302" name="Google Shape;302;p19"/>
          <p:cNvPicPr preferRelativeResize="0"/>
          <p:nvPr/>
        </p:nvPicPr>
        <p:blipFill rotWithShape="1">
          <a:blip r:embed="rId3">
            <a:alphaModFix/>
          </a:blip>
          <a:srcRect b="0" l="0" r="0" t="0"/>
          <a:stretch/>
        </p:blipFill>
        <p:spPr>
          <a:xfrm>
            <a:off x="6719850" y="3160674"/>
            <a:ext cx="2364950" cy="536650"/>
          </a:xfrm>
          <a:prstGeom prst="rect">
            <a:avLst/>
          </a:prstGeom>
          <a:noFill/>
          <a:ln>
            <a:noFill/>
          </a:ln>
        </p:spPr>
      </p:pic>
      <p:pic>
        <p:nvPicPr>
          <p:cNvPr id="303" name="Google Shape;303;p19"/>
          <p:cNvPicPr preferRelativeResize="0"/>
          <p:nvPr/>
        </p:nvPicPr>
        <p:blipFill rotWithShape="1">
          <a:blip r:embed="rId4">
            <a:alphaModFix/>
          </a:blip>
          <a:srcRect b="0" l="0" r="0" t="0"/>
          <a:stretch/>
        </p:blipFill>
        <p:spPr>
          <a:xfrm>
            <a:off x="7002700" y="345350"/>
            <a:ext cx="2141300" cy="2141300"/>
          </a:xfrm>
          <a:prstGeom prst="rect">
            <a:avLst/>
          </a:prstGeom>
          <a:noFill/>
          <a:ln>
            <a:noFill/>
          </a:ln>
        </p:spPr>
      </p:pic>
      <p:pic>
        <p:nvPicPr>
          <p:cNvPr id="304" name="Google Shape;304;p19"/>
          <p:cNvPicPr preferRelativeResize="0"/>
          <p:nvPr/>
        </p:nvPicPr>
        <p:blipFill rotWithShape="1">
          <a:blip r:embed="rId5">
            <a:alphaModFix/>
          </a:blip>
          <a:srcRect b="0" l="0" r="0" t="0"/>
          <a:stretch/>
        </p:blipFill>
        <p:spPr>
          <a:xfrm>
            <a:off x="88700" y="403750"/>
            <a:ext cx="2062072" cy="208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39832ddd5f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Toilet Training </a:t>
            </a:r>
            <a:endParaRPr/>
          </a:p>
        </p:txBody>
      </p:sp>
      <p:pic>
        <p:nvPicPr>
          <p:cNvPr id="310" name="Google Shape;310;g239832ddd5f_0_0"/>
          <p:cNvPicPr preferRelativeResize="0"/>
          <p:nvPr/>
        </p:nvPicPr>
        <p:blipFill rotWithShape="1">
          <a:blip r:embed="rId3">
            <a:alphaModFix/>
          </a:blip>
          <a:srcRect b="0" l="0" r="0" t="0"/>
          <a:stretch/>
        </p:blipFill>
        <p:spPr>
          <a:xfrm>
            <a:off x="2247200" y="1561075"/>
            <a:ext cx="4650150" cy="4745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445b79ede8_0_7"/>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NHS APP </a:t>
            </a:r>
            <a:endParaRPr/>
          </a:p>
        </p:txBody>
      </p:sp>
      <p:sp>
        <p:nvSpPr>
          <p:cNvPr id="316" name="Google Shape;316;g2445b79ede8_0_7"/>
          <p:cNvSpPr txBox="1"/>
          <p:nvPr>
            <p:ph idx="1" type="body"/>
          </p:nvPr>
        </p:nvSpPr>
        <p:spPr>
          <a:xfrm>
            <a:off x="198950" y="1600200"/>
            <a:ext cx="31803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b="1" lang="en-US" sz="1500">
                <a:solidFill>
                  <a:srgbClr val="222222"/>
                </a:solidFill>
                <a:highlight>
                  <a:srgbClr val="FFFFFF"/>
                </a:highlight>
              </a:rPr>
              <a:t>This is a poster about the Growing Healthy 0-19 app. In the app there is a function called Health Chat which is our messaging service. If a parent/carer needs to contact a health visitor about anything at all they can use this function with their questions responded to during office hours, Monday to Friday. We would urge anyone to use this so they’re not waiting for a call back from their named health visitor who could be on annual leave or, in some instances, left the service.</a:t>
            </a:r>
            <a:endParaRPr b="1" sz="2800"/>
          </a:p>
        </p:txBody>
      </p:sp>
      <p:pic>
        <p:nvPicPr>
          <p:cNvPr id="317" name="Google Shape;317;g2445b79ede8_0_7"/>
          <p:cNvPicPr preferRelativeResize="0"/>
          <p:nvPr/>
        </p:nvPicPr>
        <p:blipFill rotWithShape="1">
          <a:blip r:embed="rId3">
            <a:alphaModFix/>
          </a:blip>
          <a:srcRect b="0" l="0" r="0" t="0"/>
          <a:stretch/>
        </p:blipFill>
        <p:spPr>
          <a:xfrm>
            <a:off x="3829050" y="0"/>
            <a:ext cx="5314950" cy="6686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55aca880f9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Health and Nutrition</a:t>
            </a:r>
            <a:endParaRPr/>
          </a:p>
        </p:txBody>
      </p:sp>
      <p:sp>
        <p:nvSpPr>
          <p:cNvPr id="323" name="Google Shape;323;g355aca880f9_0_0"/>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lang="en-US"/>
              <a:t>Nursery and Reception:</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rPr lang="en-US">
                <a:highlight>
                  <a:schemeClr val="lt1"/>
                </a:highlight>
              </a:rPr>
              <a:t>Water only (no juice or flavoured water)- school food and health policy in line with NHS guidance.</a:t>
            </a:r>
            <a:endParaRPr>
              <a:highlight>
                <a:schemeClr val="lt1"/>
              </a:highlight>
            </a:endParaRPr>
          </a:p>
          <a:p>
            <a:pPr indent="0" lvl="0" marL="0" rtl="0" algn="l">
              <a:lnSpc>
                <a:spcPct val="100000"/>
              </a:lnSpc>
              <a:spcBef>
                <a:spcPts val="360"/>
              </a:spcBef>
              <a:spcAft>
                <a:spcPts val="0"/>
              </a:spcAft>
              <a:buSzPts val="1530"/>
              <a:buNone/>
            </a:pPr>
            <a:r>
              <a:t/>
            </a:r>
            <a:endParaRPr>
              <a:highlight>
                <a:schemeClr val="lt1"/>
              </a:highlight>
            </a:endParaRPr>
          </a:p>
          <a:p>
            <a:pPr indent="0" lvl="0" marL="0" rtl="0" algn="l">
              <a:lnSpc>
                <a:spcPct val="100000"/>
              </a:lnSpc>
              <a:spcBef>
                <a:spcPts val="360"/>
              </a:spcBef>
              <a:spcAft>
                <a:spcPts val="0"/>
              </a:spcAft>
              <a:buSzPts val="1530"/>
              <a:buNone/>
            </a:pPr>
            <a:r>
              <a:rPr lang="en-US"/>
              <a:t>Snack  - in line with Nutrition guidance and Fruit for School Scheme.</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rPr lang="en-US"/>
              <a:t>Milk - free up to the term BEFORE they turn 5. After that, parents/carers have the option to purchase milk term by term. </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t/>
            </a:r>
            <a:endParaRPr/>
          </a:p>
          <a:p>
            <a:pPr indent="0" lvl="0" marL="0" rtl="0" algn="l">
              <a:lnSpc>
                <a:spcPct val="100000"/>
              </a:lnSpc>
              <a:spcBef>
                <a:spcPts val="360"/>
              </a:spcBef>
              <a:spcAft>
                <a:spcPts val="0"/>
              </a:spcAft>
              <a:buSzPts val="153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0"/>
          <p:cNvSpPr txBox="1"/>
          <p:nvPr>
            <p:ph idx="1" type="body"/>
          </p:nvPr>
        </p:nvSpPr>
        <p:spPr>
          <a:xfrm>
            <a:off x="468312" y="333375"/>
            <a:ext cx="8486775" cy="6335712"/>
          </a:xfrm>
          <a:prstGeom prst="rect">
            <a:avLst/>
          </a:prstGeom>
          <a:noFill/>
          <a:ln>
            <a:noFill/>
          </a:ln>
        </p:spPr>
        <p:txBody>
          <a:bodyPr anchorCtr="0" anchor="t" bIns="45700" lIns="91425" spcFirstLastPara="1" rIns="91425" wrap="square" tIns="45700">
            <a:noAutofit/>
          </a:bodyPr>
          <a:lstStyle/>
          <a:p>
            <a:pPr indent="-182562" lvl="0" marL="182562" marR="0" rtl="0" algn="l">
              <a:lnSpc>
                <a:spcPct val="100000"/>
              </a:lnSpc>
              <a:spcBef>
                <a:spcPts val="0"/>
              </a:spcBef>
              <a:spcAft>
                <a:spcPts val="0"/>
              </a:spcAft>
              <a:buClr>
                <a:schemeClr val="accent1"/>
              </a:buClr>
              <a:buSzPts val="2380"/>
              <a:buFont typeface="Arial"/>
              <a:buChar char="•"/>
            </a:pPr>
            <a:r>
              <a:rPr b="1" i="0" lang="en-US" sz="2800" u="none">
                <a:solidFill>
                  <a:schemeClr val="dk1"/>
                </a:solidFill>
                <a:latin typeface="Arial"/>
                <a:ea typeface="Arial"/>
                <a:cs typeface="Arial"/>
                <a:sym typeface="Arial"/>
              </a:rPr>
              <a:t>What makes Holywell Village First School unique?</a:t>
            </a:r>
            <a:endParaRPr b="0" i="0" sz="2400" u="none">
              <a:solidFill>
                <a:schemeClr val="dk1"/>
              </a:solidFill>
              <a:latin typeface="Arial"/>
              <a:ea typeface="Arial"/>
              <a:cs typeface="Arial"/>
              <a:sym typeface="Arial"/>
            </a:endParaRPr>
          </a:p>
          <a:p>
            <a:pPr indent="-176212" lvl="0" marL="182562" marR="0" rtl="0" algn="l">
              <a:lnSpc>
                <a:spcPct val="100000"/>
              </a:lnSpc>
              <a:spcBef>
                <a:spcPts val="480"/>
              </a:spcBef>
              <a:spcAft>
                <a:spcPts val="0"/>
              </a:spcAft>
              <a:buClr>
                <a:schemeClr val="accent1"/>
              </a:buClr>
              <a:buSzPts val="1940"/>
              <a:buFont typeface="Arial"/>
              <a:buChar char="•"/>
            </a:pPr>
            <a:r>
              <a:rPr b="0" i="0" lang="en-US" sz="2300" u="none">
                <a:solidFill>
                  <a:srgbClr val="FF0000"/>
                </a:solidFill>
                <a:latin typeface="Arial"/>
                <a:ea typeface="Arial"/>
                <a:cs typeface="Arial"/>
                <a:sym typeface="Arial"/>
              </a:rPr>
              <a:t>Outdoor, practical, physical, healthy, outward-looking, innovative  (Creative Curriculum, Seaton Valley Sports Partnership, </a:t>
            </a:r>
            <a:r>
              <a:rPr b="1" lang="en-US" sz="2300">
                <a:solidFill>
                  <a:srgbClr val="FF0000"/>
                </a:solidFill>
              </a:rPr>
              <a:t>Platinum </a:t>
            </a:r>
            <a:r>
              <a:rPr b="1" i="0" lang="en-US" sz="2300" u="none">
                <a:solidFill>
                  <a:srgbClr val="FF0000"/>
                </a:solidFill>
                <a:latin typeface="Arial"/>
                <a:ea typeface="Arial"/>
                <a:cs typeface="Arial"/>
                <a:sym typeface="Arial"/>
              </a:rPr>
              <a:t>Mark for Sport</a:t>
            </a:r>
            <a:r>
              <a:rPr b="0" i="0" lang="en-US" sz="2300" u="none">
                <a:solidFill>
                  <a:srgbClr val="FF0000"/>
                </a:solidFill>
                <a:latin typeface="Arial"/>
                <a:ea typeface="Arial"/>
                <a:cs typeface="Arial"/>
                <a:sym typeface="Arial"/>
              </a:rPr>
              <a:t>, </a:t>
            </a:r>
            <a:r>
              <a:rPr b="1" i="0" lang="en-US" sz="2300" u="none">
                <a:solidFill>
                  <a:srgbClr val="FFC000"/>
                </a:solidFill>
                <a:latin typeface="Arial"/>
                <a:ea typeface="Arial"/>
                <a:cs typeface="Arial"/>
                <a:sym typeface="Arial"/>
              </a:rPr>
              <a:t>Bike it Bronze award, </a:t>
            </a:r>
            <a:r>
              <a:rPr b="0" i="0" lang="en-US" sz="2300" u="none">
                <a:solidFill>
                  <a:srgbClr val="0070C0"/>
                </a:solidFill>
                <a:latin typeface="Arial"/>
                <a:ea typeface="Arial"/>
                <a:cs typeface="Arial"/>
                <a:sym typeface="Arial"/>
              </a:rPr>
              <a:t>Mastery in Maths school</a:t>
            </a:r>
            <a:r>
              <a:rPr b="0" i="0" lang="en-US" sz="2300" u="none">
                <a:solidFill>
                  <a:srgbClr val="FF0000"/>
                </a:solidFill>
                <a:latin typeface="Arial"/>
                <a:ea typeface="Arial"/>
                <a:cs typeface="Arial"/>
                <a:sym typeface="Arial"/>
              </a:rPr>
              <a:t>, research for education trusts (Newcast</a:t>
            </a:r>
            <a:r>
              <a:rPr lang="en-US" sz="2300">
                <a:solidFill>
                  <a:srgbClr val="FF0000"/>
                </a:solidFill>
              </a:rPr>
              <a:t>le</a:t>
            </a:r>
            <a:r>
              <a:rPr b="0" i="0" lang="en-US" sz="2300" u="none">
                <a:solidFill>
                  <a:srgbClr val="FF0000"/>
                </a:solidFill>
                <a:latin typeface="Arial"/>
                <a:ea typeface="Arial"/>
                <a:cs typeface="Arial"/>
                <a:sym typeface="Arial"/>
              </a:rPr>
              <a:t> </a:t>
            </a:r>
            <a:r>
              <a:rPr lang="en-US" sz="2300">
                <a:solidFill>
                  <a:srgbClr val="FF0000"/>
                </a:solidFill>
              </a:rPr>
              <a:t>R</a:t>
            </a:r>
            <a:r>
              <a:rPr b="0" i="0" lang="en-US" sz="2300" u="none">
                <a:solidFill>
                  <a:srgbClr val="FF0000"/>
                </a:solidFill>
                <a:latin typeface="Arial"/>
                <a:ea typeface="Arial"/>
                <a:cs typeface="Arial"/>
                <a:sym typeface="Arial"/>
              </a:rPr>
              <a:t>esearch School, Education </a:t>
            </a:r>
            <a:r>
              <a:rPr lang="en-US" sz="2300">
                <a:solidFill>
                  <a:srgbClr val="FF0000"/>
                </a:solidFill>
              </a:rPr>
              <a:t>endowment</a:t>
            </a:r>
            <a:r>
              <a:rPr b="0" i="0" lang="en-US" sz="2300" u="none">
                <a:solidFill>
                  <a:srgbClr val="FF0000"/>
                </a:solidFill>
                <a:latin typeface="Arial"/>
                <a:ea typeface="Arial"/>
                <a:cs typeface="Arial"/>
                <a:sym typeface="Arial"/>
              </a:rPr>
              <a:t> Fund)</a:t>
            </a:r>
            <a:endParaRPr sz="2300"/>
          </a:p>
          <a:p>
            <a:pPr indent="-176212" lvl="0" marL="182562" marR="0" rtl="0" algn="l">
              <a:lnSpc>
                <a:spcPct val="100000"/>
              </a:lnSpc>
              <a:spcBef>
                <a:spcPts val="480"/>
              </a:spcBef>
              <a:spcAft>
                <a:spcPts val="0"/>
              </a:spcAft>
              <a:buClr>
                <a:schemeClr val="accent1"/>
              </a:buClr>
              <a:buSzPts val="1940"/>
              <a:buFont typeface="Arial"/>
              <a:buChar char="•"/>
            </a:pPr>
            <a:r>
              <a:rPr b="0" i="0" lang="en-US" sz="2300" u="none">
                <a:solidFill>
                  <a:srgbClr val="00B050"/>
                </a:solidFill>
                <a:latin typeface="Arial"/>
                <a:ea typeface="Arial"/>
                <a:cs typeface="Arial"/>
                <a:sym typeface="Arial"/>
              </a:rPr>
              <a:t>A curriculum that is led by children’s interests</a:t>
            </a:r>
            <a:endParaRPr sz="2300"/>
          </a:p>
          <a:p>
            <a:pPr indent="-176212" lvl="0" marL="182562" marR="0" rtl="0" algn="l">
              <a:lnSpc>
                <a:spcPct val="100000"/>
              </a:lnSpc>
              <a:spcBef>
                <a:spcPts val="480"/>
              </a:spcBef>
              <a:spcAft>
                <a:spcPts val="0"/>
              </a:spcAft>
              <a:buClr>
                <a:schemeClr val="accent1"/>
              </a:buClr>
              <a:buSzPts val="1940"/>
              <a:buFont typeface="Arial"/>
              <a:buChar char="•"/>
            </a:pPr>
            <a:r>
              <a:rPr b="0" i="0" lang="en-US" sz="2300" u="none">
                <a:solidFill>
                  <a:srgbClr val="7030A0"/>
                </a:solidFill>
                <a:latin typeface="Arial"/>
                <a:ea typeface="Arial"/>
                <a:cs typeface="Arial"/>
                <a:sym typeface="Arial"/>
              </a:rPr>
              <a:t>Parental &amp; community involvement (church, pond, community centre, care home, allotments)</a:t>
            </a:r>
            <a:endParaRPr sz="2300"/>
          </a:p>
          <a:p>
            <a:pPr indent="-176212" lvl="0" marL="182562" marR="0" rtl="0" algn="l">
              <a:lnSpc>
                <a:spcPct val="100000"/>
              </a:lnSpc>
              <a:spcBef>
                <a:spcPts val="480"/>
              </a:spcBef>
              <a:spcAft>
                <a:spcPts val="0"/>
              </a:spcAft>
              <a:buClr>
                <a:schemeClr val="accent1"/>
              </a:buClr>
              <a:buSzPts val="1940"/>
              <a:buFont typeface="Arial"/>
              <a:buChar char="•"/>
            </a:pPr>
            <a:r>
              <a:rPr b="0" i="0" lang="en-US" sz="2300" u="none">
                <a:solidFill>
                  <a:srgbClr val="00B0F0"/>
                </a:solidFill>
                <a:latin typeface="Arial"/>
                <a:ea typeface="Arial"/>
                <a:cs typeface="Arial"/>
                <a:sym typeface="Arial"/>
              </a:rPr>
              <a:t>Active PTA who help us provide lots of ‘above and beyond’ experiences for children</a:t>
            </a:r>
            <a:endParaRPr sz="2300"/>
          </a:p>
          <a:p>
            <a:pPr indent="-176212" lvl="0" marL="182562" marR="0" rtl="0" algn="l">
              <a:lnSpc>
                <a:spcPct val="100000"/>
              </a:lnSpc>
              <a:spcBef>
                <a:spcPts val="480"/>
              </a:spcBef>
              <a:spcAft>
                <a:spcPts val="0"/>
              </a:spcAft>
              <a:buClr>
                <a:schemeClr val="accent1"/>
              </a:buClr>
              <a:buSzPts val="1940"/>
              <a:buFont typeface="Arial"/>
              <a:buChar char="•"/>
            </a:pPr>
            <a:r>
              <a:rPr b="0" i="0" lang="en-US" sz="2300" u="none">
                <a:solidFill>
                  <a:srgbClr val="002060"/>
                </a:solidFill>
                <a:latin typeface="Arial"/>
                <a:ea typeface="Arial"/>
                <a:cs typeface="Arial"/>
                <a:sym typeface="Arial"/>
              </a:rPr>
              <a:t>Safety is paramount – CEOP (e-safety)                ambassador, Anti-bullying awards, NSPCC</a:t>
            </a:r>
            <a:endParaRPr sz="2300"/>
          </a:p>
          <a:p>
            <a:pPr indent="-176212" lvl="0" marL="182562" marR="0" rtl="0" algn="l">
              <a:lnSpc>
                <a:spcPct val="100000"/>
              </a:lnSpc>
              <a:spcBef>
                <a:spcPts val="480"/>
              </a:spcBef>
              <a:spcAft>
                <a:spcPts val="0"/>
              </a:spcAft>
              <a:buClr>
                <a:schemeClr val="accent1"/>
              </a:buClr>
              <a:buSzPts val="1940"/>
              <a:buFont typeface="Arial"/>
              <a:buChar char="•"/>
            </a:pPr>
            <a:r>
              <a:rPr b="1" i="0" lang="en-US" sz="2300" u="none">
                <a:solidFill>
                  <a:srgbClr val="A53926"/>
                </a:solidFill>
                <a:latin typeface="Arial"/>
                <a:ea typeface="Arial"/>
                <a:cs typeface="Arial"/>
                <a:sym typeface="Arial"/>
              </a:rPr>
              <a:t>Happy children</a:t>
            </a:r>
            <a:r>
              <a:rPr b="0" i="0" lang="en-US" sz="2300" u="none">
                <a:solidFill>
                  <a:srgbClr val="A53926"/>
                </a:solidFill>
                <a:latin typeface="Arial"/>
                <a:ea typeface="Arial"/>
                <a:cs typeface="Arial"/>
                <a:sym typeface="Arial"/>
              </a:rPr>
              <a:t>!</a:t>
            </a:r>
            <a:endParaRPr sz="2300"/>
          </a:p>
          <a:p>
            <a:pPr indent="-53023" lvl="0" marL="182563" marR="0" rtl="0" algn="l">
              <a:lnSpc>
                <a:spcPct val="100000"/>
              </a:lnSpc>
              <a:spcBef>
                <a:spcPts val="480"/>
              </a:spcBef>
              <a:spcAft>
                <a:spcPts val="0"/>
              </a:spcAft>
              <a:buClr>
                <a:schemeClr val="accent1"/>
              </a:buClr>
              <a:buSzPts val="2040"/>
              <a:buFont typeface="Arial"/>
              <a:buNone/>
            </a:pPr>
            <a:r>
              <a:t/>
            </a:r>
            <a:endParaRPr b="0" i="0" sz="2400" u="none">
              <a:solidFill>
                <a:srgbClr val="A53926"/>
              </a:solidFill>
              <a:latin typeface="Arial"/>
              <a:ea typeface="Arial"/>
              <a:cs typeface="Arial"/>
              <a:sym typeface="Arial"/>
            </a:endParaRPr>
          </a:p>
        </p:txBody>
      </p:sp>
      <p:pic>
        <p:nvPicPr>
          <p:cNvPr id="329" name="Google Shape;329;p20"/>
          <p:cNvPicPr preferRelativeResize="0"/>
          <p:nvPr/>
        </p:nvPicPr>
        <p:blipFill rotWithShape="1">
          <a:blip r:embed="rId3">
            <a:alphaModFix/>
          </a:blip>
          <a:srcRect b="0" l="0" r="0" t="0"/>
          <a:stretch/>
        </p:blipFill>
        <p:spPr>
          <a:xfrm>
            <a:off x="6398870" y="4802701"/>
            <a:ext cx="2733350" cy="205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600"/>
              <a:buFont typeface="Arial"/>
              <a:buNone/>
            </a:pPr>
            <a:r>
              <a:rPr b="0" i="0" lang="en-US" sz="3600" u="sng">
                <a:solidFill>
                  <a:schemeClr val="dk2"/>
                </a:solidFill>
                <a:latin typeface="Arial"/>
                <a:ea typeface="Arial"/>
                <a:cs typeface="Arial"/>
                <a:sym typeface="Arial"/>
              </a:rPr>
              <a:t>How we aim to deliver our vision </a:t>
            </a:r>
            <a:br>
              <a:rPr b="0" i="0" lang="en-US" sz="3600" u="none">
                <a:solidFill>
                  <a:schemeClr val="dk2"/>
                </a:solidFill>
                <a:latin typeface="Arial"/>
                <a:ea typeface="Arial"/>
                <a:cs typeface="Arial"/>
                <a:sym typeface="Arial"/>
              </a:rPr>
            </a:br>
            <a:endParaRPr/>
          </a:p>
        </p:txBody>
      </p:sp>
      <p:pic>
        <p:nvPicPr>
          <p:cNvPr id="100" name="Google Shape;100;p4"/>
          <p:cNvPicPr preferRelativeResize="0"/>
          <p:nvPr/>
        </p:nvPicPr>
        <p:blipFill rotWithShape="1">
          <a:blip r:embed="rId3">
            <a:alphaModFix/>
          </a:blip>
          <a:srcRect b="0" l="0" r="0" t="0"/>
          <a:stretch/>
        </p:blipFill>
        <p:spPr>
          <a:xfrm>
            <a:off x="5868144" y="4797152"/>
            <a:ext cx="3206164" cy="180000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8627"/>
              </a:srgbClr>
            </a:outerShdw>
          </a:effectLst>
        </p:spPr>
      </p:pic>
      <p:sp>
        <p:nvSpPr>
          <p:cNvPr id="101" name="Google Shape;101;p4"/>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2040"/>
              <a:buFont typeface="Arial"/>
              <a:buNone/>
            </a:pPr>
            <a:r>
              <a:rPr b="0" i="0" lang="en-US" sz="2400" u="none">
                <a:solidFill>
                  <a:schemeClr val="dk1"/>
                </a:solidFill>
                <a:latin typeface="Arial"/>
                <a:ea typeface="Arial"/>
                <a:cs typeface="Arial"/>
                <a:sym typeface="Arial"/>
              </a:rPr>
              <a:t>We will:</a:t>
            </a:r>
            <a:endParaRPr/>
          </a:p>
          <a:p>
            <a:pPr indent="-129540" lvl="0" marL="0"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Provide a </a:t>
            </a:r>
            <a:r>
              <a:rPr b="0" i="0" lang="en-US" sz="2400" u="none">
                <a:solidFill>
                  <a:srgbClr val="7030A0"/>
                </a:solidFill>
                <a:latin typeface="Arial"/>
                <a:ea typeface="Arial"/>
                <a:cs typeface="Arial"/>
                <a:sym typeface="Arial"/>
              </a:rPr>
              <a:t>safe</a:t>
            </a:r>
            <a:r>
              <a:rPr b="0" i="0" lang="en-US" sz="2400" u="none">
                <a:solidFill>
                  <a:schemeClr val="dk1"/>
                </a:solidFill>
                <a:latin typeface="Arial"/>
                <a:ea typeface="Arial"/>
                <a:cs typeface="Arial"/>
                <a:sym typeface="Arial"/>
              </a:rPr>
              <a:t> environment where children will be challenged and encouraged to ‘have a go’</a:t>
            </a:r>
            <a:endParaRPr/>
          </a:p>
          <a:p>
            <a:pPr indent="-129540" lvl="0" marL="0"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Through our </a:t>
            </a:r>
            <a:r>
              <a:rPr b="0" i="0" lang="en-US" sz="2400" u="none">
                <a:solidFill>
                  <a:srgbClr val="7030A0"/>
                </a:solidFill>
                <a:latin typeface="Arial"/>
                <a:ea typeface="Arial"/>
                <a:cs typeface="Arial"/>
                <a:sym typeface="Arial"/>
              </a:rPr>
              <a:t>relationships</a:t>
            </a:r>
            <a:r>
              <a:rPr b="0" i="0" lang="en-US" sz="2400" u="none">
                <a:solidFill>
                  <a:schemeClr val="dk1"/>
                </a:solidFill>
                <a:latin typeface="Arial"/>
                <a:ea typeface="Arial"/>
                <a:cs typeface="Arial"/>
                <a:sym typeface="Arial"/>
              </a:rPr>
              <a:t> with each other we will be good role models</a:t>
            </a:r>
            <a:endParaRPr/>
          </a:p>
          <a:p>
            <a:pPr indent="-129540" lvl="0" marL="0"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Through our wider </a:t>
            </a:r>
            <a:r>
              <a:rPr b="0" i="0" lang="en-US" sz="2400" u="none">
                <a:solidFill>
                  <a:srgbClr val="7030A0"/>
                </a:solidFill>
                <a:latin typeface="Arial"/>
                <a:ea typeface="Arial"/>
                <a:cs typeface="Arial"/>
                <a:sym typeface="Arial"/>
              </a:rPr>
              <a:t>curriculum</a:t>
            </a:r>
            <a:r>
              <a:rPr b="0" i="0" lang="en-US" sz="2400" u="none">
                <a:solidFill>
                  <a:schemeClr val="dk1"/>
                </a:solidFill>
                <a:latin typeface="Arial"/>
                <a:ea typeface="Arial"/>
                <a:cs typeface="Arial"/>
                <a:sym typeface="Arial"/>
              </a:rPr>
              <a:t> children will develop good personal and social skills</a:t>
            </a:r>
            <a:endParaRPr/>
          </a:p>
          <a:p>
            <a:pPr indent="-129540" lvl="0" marL="0" marR="0" rtl="0" algn="l">
              <a:lnSpc>
                <a:spcPct val="10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Foster strong, positive and long-lasting               </a:t>
            </a:r>
            <a:r>
              <a:rPr b="0" i="0" lang="en-US" sz="2400" u="none">
                <a:solidFill>
                  <a:srgbClr val="7030A0"/>
                </a:solidFill>
                <a:latin typeface="Arial"/>
                <a:ea typeface="Arial"/>
                <a:cs typeface="Arial"/>
                <a:sym typeface="Arial"/>
              </a:rPr>
              <a:t>partnerships</a:t>
            </a:r>
            <a:r>
              <a:rPr b="0" i="0" lang="en-US" sz="2400" u="none">
                <a:solidFill>
                  <a:schemeClr val="dk1"/>
                </a:solidFill>
                <a:latin typeface="Arial"/>
                <a:ea typeface="Arial"/>
                <a:cs typeface="Arial"/>
                <a:sym typeface="Arial"/>
              </a:rPr>
              <a:t> with parents, carers </a:t>
            </a:r>
            <a:endParaRPr/>
          </a:p>
          <a:p>
            <a:pPr indent="0" lvl="0" marL="0" marR="0" rtl="0" algn="l">
              <a:lnSpc>
                <a:spcPct val="100000"/>
              </a:lnSpc>
              <a:spcBef>
                <a:spcPts val="480"/>
              </a:spcBef>
              <a:spcAft>
                <a:spcPts val="0"/>
              </a:spcAft>
              <a:buSzPts val="1530"/>
              <a:buNone/>
            </a:pPr>
            <a:r>
              <a:rPr b="0" i="0" lang="en-US" sz="2400" u="none">
                <a:solidFill>
                  <a:schemeClr val="dk1"/>
                </a:solidFill>
                <a:latin typeface="Arial"/>
                <a:ea typeface="Arial"/>
                <a:cs typeface="Arial"/>
                <a:sym typeface="Arial"/>
              </a:rPr>
              <a:t>and the wider community.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g351917ca916_0_0"/>
          <p:cNvPicPr preferRelativeResize="0"/>
          <p:nvPr/>
        </p:nvPicPr>
        <p:blipFill rotWithShape="1">
          <a:blip r:embed="rId3">
            <a:alphaModFix/>
          </a:blip>
          <a:srcRect b="0" l="0" r="0" t="0"/>
          <a:stretch/>
        </p:blipFill>
        <p:spPr>
          <a:xfrm>
            <a:off x="0" y="533400"/>
            <a:ext cx="9090975" cy="5966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ce7c20248c_0_0"/>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Need more tips?</a:t>
            </a:r>
            <a:endParaRPr/>
          </a:p>
        </p:txBody>
      </p:sp>
      <p:sp>
        <p:nvSpPr>
          <p:cNvPr id="340" name="Google Shape;340;g2ce7c20248c_0_0"/>
          <p:cNvSpPr txBox="1"/>
          <p:nvPr>
            <p:ph idx="1" type="body"/>
          </p:nvPr>
        </p:nvSpPr>
        <p:spPr>
          <a:xfrm>
            <a:off x="457200" y="16002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lang="en-US" u="sng">
                <a:solidFill>
                  <a:schemeClr val="hlink"/>
                </a:solidFill>
                <a:hlinkClick r:id="rId3"/>
              </a:rPr>
              <a:t>BBC Bitesize</a:t>
            </a:r>
            <a:r>
              <a:rPr lang="en-US"/>
              <a:t> has a great site with short explanations about understanding starting school (staring Early Years &amp; Starting Primary School). </a:t>
            </a:r>
            <a:endParaRPr/>
          </a:p>
          <a:p>
            <a:pPr indent="0" lvl="0" marL="0" rtl="0" algn="l">
              <a:lnSpc>
                <a:spcPct val="100000"/>
              </a:lnSpc>
              <a:spcBef>
                <a:spcPts val="360"/>
              </a:spcBef>
              <a:spcAft>
                <a:spcPts val="0"/>
              </a:spcAft>
              <a:buSzPts val="1530"/>
              <a:buNone/>
            </a:pPr>
            <a:r>
              <a:t/>
            </a:r>
            <a:endParaRPr/>
          </a:p>
        </p:txBody>
      </p:sp>
      <p:pic>
        <p:nvPicPr>
          <p:cNvPr id="341" name="Google Shape;341;g2ce7c20248c_0_0"/>
          <p:cNvPicPr preferRelativeResize="0"/>
          <p:nvPr/>
        </p:nvPicPr>
        <p:blipFill rotWithShape="1">
          <a:blip r:embed="rId4">
            <a:alphaModFix/>
          </a:blip>
          <a:srcRect b="0" l="0" r="0" t="0"/>
          <a:stretch/>
        </p:blipFill>
        <p:spPr>
          <a:xfrm>
            <a:off x="1674025" y="2714828"/>
            <a:ext cx="6012375" cy="3545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3dabf9b56ce_0_0"/>
          <p:cNvPicPr preferRelativeResize="0"/>
          <p:nvPr/>
        </p:nvPicPr>
        <p:blipFill rotWithShape="1">
          <a:blip r:embed="rId3">
            <a:alphaModFix/>
          </a:blip>
          <a:srcRect b="0" l="0" r="0" t="0"/>
          <a:stretch/>
        </p:blipFill>
        <p:spPr>
          <a:xfrm>
            <a:off x="2279951" y="373562"/>
            <a:ext cx="4318850" cy="62703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C:\Users\sarah.brett\AppData\Local\Microsoft\Windows\INetCache\IE\E5XDDJO7\Twitter-Help[1].jpg" id="351" name="Google Shape;351;p21"/>
          <p:cNvPicPr preferRelativeResize="0"/>
          <p:nvPr/>
        </p:nvPicPr>
        <p:blipFill rotWithShape="1">
          <a:blip r:embed="rId3">
            <a:alphaModFix/>
          </a:blip>
          <a:srcRect b="0" l="0" r="0" t="0"/>
          <a:stretch/>
        </p:blipFill>
        <p:spPr>
          <a:xfrm>
            <a:off x="6886575" y="404812"/>
            <a:ext cx="1785937" cy="1916112"/>
          </a:xfrm>
          <a:prstGeom prst="rect">
            <a:avLst/>
          </a:prstGeom>
          <a:noFill/>
          <a:ln>
            <a:noFill/>
          </a:ln>
        </p:spPr>
      </p:pic>
      <p:sp>
        <p:nvSpPr>
          <p:cNvPr id="352" name="Google Shape;352;p21"/>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One final plea….</a:t>
            </a:r>
            <a:endParaRPr/>
          </a:p>
        </p:txBody>
      </p:sp>
      <p:sp>
        <p:nvSpPr>
          <p:cNvPr id="353" name="Google Shape;353;p21"/>
          <p:cNvSpPr txBox="1"/>
          <p:nvPr>
            <p:ph idx="1" type="body"/>
          </p:nvPr>
        </p:nvSpPr>
        <p:spPr>
          <a:xfrm>
            <a:off x="250825" y="1363662"/>
            <a:ext cx="8435975" cy="5113337"/>
          </a:xfrm>
          <a:prstGeom prst="rect">
            <a:avLst/>
          </a:prstGeom>
          <a:noFill/>
          <a:ln>
            <a:noFill/>
          </a:ln>
        </p:spPr>
        <p:txBody>
          <a:bodyPr anchorCtr="0" anchor="t" bIns="45700" lIns="91425" spcFirstLastPara="1" rIns="91425" wrap="square" tIns="45700">
            <a:noAutofit/>
          </a:bodyPr>
          <a:lstStyle/>
          <a:p>
            <a:pPr indent="-96202" lvl="0" marL="182562" marR="0" rtl="0" algn="l">
              <a:lnSpc>
                <a:spcPct val="100000"/>
              </a:lnSpc>
              <a:spcBef>
                <a:spcPts val="0"/>
              </a:spcBef>
              <a:spcAft>
                <a:spcPts val="0"/>
              </a:spcAft>
              <a:buClr>
                <a:schemeClr val="accent1"/>
              </a:buClr>
              <a:buSzPts val="1360"/>
              <a:buFont typeface="Arial"/>
              <a:buNone/>
            </a:pPr>
            <a:r>
              <a:t/>
            </a:r>
            <a:endParaRPr b="0" i="0" sz="1600" u="none">
              <a:solidFill>
                <a:schemeClr val="dk1"/>
              </a:solidFill>
              <a:latin typeface="Arial"/>
              <a:ea typeface="Arial"/>
              <a:cs typeface="Arial"/>
              <a:sym typeface="Arial"/>
            </a:endParaRPr>
          </a:p>
          <a:p>
            <a:pPr indent="-182562" lvl="0" marL="182562" marR="0" rtl="0" algn="l">
              <a:lnSpc>
                <a:spcPct val="100000"/>
              </a:lnSpc>
              <a:spcBef>
                <a:spcPts val="320"/>
              </a:spcBef>
              <a:spcAft>
                <a:spcPts val="0"/>
              </a:spcAft>
              <a:buClr>
                <a:schemeClr val="accent1"/>
              </a:buClr>
              <a:buSzPts val="1360"/>
              <a:buFont typeface="Arial"/>
              <a:buChar char="•"/>
            </a:pPr>
            <a:r>
              <a:rPr b="0" i="0" lang="en-US" sz="1600" u="none">
                <a:solidFill>
                  <a:schemeClr val="dk1"/>
                </a:solidFill>
                <a:latin typeface="Arial"/>
                <a:ea typeface="Arial"/>
                <a:cs typeface="Arial"/>
                <a:sym typeface="Arial"/>
              </a:rPr>
              <a:t>As you may be aware, funding in schools is at crisis point. </a:t>
            </a:r>
            <a:endParaRPr/>
          </a:p>
          <a:p>
            <a:pPr indent="-182562" lvl="0" marL="182562" marR="0" rtl="0" algn="l">
              <a:lnSpc>
                <a:spcPct val="100000"/>
              </a:lnSpc>
              <a:spcBef>
                <a:spcPts val="400"/>
              </a:spcBef>
              <a:spcAft>
                <a:spcPts val="0"/>
              </a:spcAft>
              <a:buClr>
                <a:schemeClr val="accent1"/>
              </a:buClr>
              <a:buSzPts val="1700"/>
              <a:buFont typeface="Arial"/>
              <a:buChar char="•"/>
            </a:pPr>
            <a:r>
              <a:rPr b="0" i="1" lang="en-US" sz="2000" u="none">
                <a:solidFill>
                  <a:schemeClr val="dk1"/>
                </a:solidFill>
                <a:latin typeface="Arial"/>
                <a:ea typeface="Arial"/>
                <a:cs typeface="Arial"/>
                <a:sym typeface="Arial"/>
              </a:rPr>
              <a:t>How can you help?</a:t>
            </a:r>
            <a:endParaRPr/>
          </a:p>
          <a:p>
            <a:pPr indent="-182562" lvl="0" marL="182562" marR="0" rtl="0" algn="l">
              <a:lnSpc>
                <a:spcPct val="100000"/>
              </a:lnSpc>
              <a:spcBef>
                <a:spcPts val="320"/>
              </a:spcBef>
              <a:spcAft>
                <a:spcPts val="0"/>
              </a:spcAft>
              <a:buClr>
                <a:schemeClr val="accent1"/>
              </a:buClr>
              <a:buSzPts val="1360"/>
              <a:buFont typeface="Arial"/>
              <a:buChar char="•"/>
            </a:pPr>
            <a:r>
              <a:rPr b="0" i="0" lang="en-US" sz="1600" u="none">
                <a:solidFill>
                  <a:schemeClr val="dk1"/>
                </a:solidFill>
                <a:highlight>
                  <a:schemeClr val="lt1"/>
                </a:highlight>
                <a:latin typeface="Arial"/>
                <a:ea typeface="Arial"/>
                <a:cs typeface="Arial"/>
                <a:sym typeface="Arial"/>
              </a:rPr>
              <a:t>If you are in the following circumstance you can help school by applying for free school meals so school can claim Pupil Premium:</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Income Support</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income-based Jobseeker’s Allowance</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income-related Employment and Support Allowance</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support under Part VI of the Immigration and Asylum Act 1999</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the guaranteed element of Pension Credit</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Child Tax Credit (provided you’re not also entitled to Working Tax Credit and have an annual gross income of no more than £16,190)</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Working Tax Credit run-on - paid for 4 weeks after you stop qualifying for Working Tax Credit</a:t>
            </a:r>
            <a:endParaRPr>
              <a:highlight>
                <a:schemeClr val="lt1"/>
              </a:highlight>
            </a:endParaRPr>
          </a:p>
          <a:p>
            <a:pPr indent="-182562" lvl="0" marL="182562" marR="0" rtl="0" algn="l">
              <a:lnSpc>
                <a:spcPct val="100000"/>
              </a:lnSpc>
              <a:spcBef>
                <a:spcPts val="320"/>
              </a:spcBef>
              <a:spcAft>
                <a:spcPts val="0"/>
              </a:spcAft>
              <a:buClr>
                <a:schemeClr val="accent1"/>
              </a:buClr>
              <a:buSzPts val="1360"/>
              <a:buFont typeface="Arial"/>
              <a:buChar char="•"/>
            </a:pPr>
            <a:r>
              <a:rPr b="0" i="1" lang="en-US" sz="1600" u="none">
                <a:solidFill>
                  <a:schemeClr val="dk1"/>
                </a:solidFill>
                <a:highlight>
                  <a:schemeClr val="lt1"/>
                </a:highlight>
                <a:latin typeface="Arial"/>
                <a:ea typeface="Arial"/>
                <a:cs typeface="Arial"/>
                <a:sym typeface="Arial"/>
              </a:rPr>
              <a:t>Universal Credit - if you apply on or after 1 April 2018 your household income must be less than £7,400 a year (after tax and not including any benefits you get)</a:t>
            </a:r>
            <a:endParaRPr>
              <a:highlight>
                <a:schemeClr val="lt1"/>
              </a:highlight>
            </a:endParaRPr>
          </a:p>
          <a:p>
            <a:pPr indent="-96202" lvl="0" marL="182562" marR="0" rtl="0" algn="l">
              <a:lnSpc>
                <a:spcPct val="100000"/>
              </a:lnSpc>
              <a:spcBef>
                <a:spcPts val="320"/>
              </a:spcBef>
              <a:spcAft>
                <a:spcPts val="0"/>
              </a:spcAft>
              <a:buClr>
                <a:schemeClr val="accent1"/>
              </a:buClr>
              <a:buSzPts val="1360"/>
              <a:buFont typeface="Arial"/>
              <a:buNone/>
            </a:pPr>
            <a:r>
              <a:t/>
            </a:r>
            <a:endParaRPr b="0" i="0" sz="1600" u="none">
              <a:solidFill>
                <a:schemeClr val="dk1"/>
              </a:solidFill>
              <a:latin typeface="Arial"/>
              <a:ea typeface="Arial"/>
              <a:cs typeface="Arial"/>
              <a:sym typeface="Arial"/>
            </a:endParaRPr>
          </a:p>
          <a:p>
            <a:pPr indent="-182562" lvl="0" marL="182562" marR="0" rtl="0" algn="l">
              <a:lnSpc>
                <a:spcPct val="100000"/>
              </a:lnSpc>
              <a:spcBef>
                <a:spcPts val="320"/>
              </a:spcBef>
              <a:spcAft>
                <a:spcPts val="0"/>
              </a:spcAft>
              <a:buClr>
                <a:schemeClr val="accent1"/>
              </a:buClr>
              <a:buSzPts val="1360"/>
              <a:buFont typeface="Arial"/>
              <a:buChar char="•"/>
            </a:pPr>
            <a:r>
              <a:rPr b="1" i="0" lang="en-US" sz="1600" u="none">
                <a:solidFill>
                  <a:schemeClr val="dk1"/>
                </a:solidFill>
                <a:latin typeface="Arial"/>
                <a:ea typeface="Arial"/>
                <a:cs typeface="Arial"/>
                <a:sym typeface="Arial"/>
              </a:rPr>
              <a:t>If you think you can help, please see Mrs Reed.</a:t>
            </a:r>
            <a:endParaRPr/>
          </a:p>
        </p:txBody>
      </p:sp>
      <p:pic>
        <p:nvPicPr>
          <p:cNvPr descr="C:\Users\sarah.brett\AppData\Local\Microsoft\Windows\INetCache\IE\26H0T5QS\we-need-your-help-please[1].gif" id="354" name="Google Shape;354;p21"/>
          <p:cNvPicPr preferRelativeResize="0"/>
          <p:nvPr/>
        </p:nvPicPr>
        <p:blipFill rotWithShape="1">
          <a:blip r:embed="rId4">
            <a:alphaModFix/>
          </a:blip>
          <a:srcRect b="0" l="0" r="0" t="0"/>
          <a:stretch/>
        </p:blipFill>
        <p:spPr>
          <a:xfrm>
            <a:off x="3705225" y="1703387"/>
            <a:ext cx="9525" cy="9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2"/>
          <p:cNvSpPr txBox="1"/>
          <p:nvPr>
            <p:ph type="title"/>
          </p:nvPr>
        </p:nvSpPr>
        <p:spPr>
          <a:xfrm>
            <a:off x="6350" y="333375"/>
            <a:ext cx="3527425" cy="908050"/>
          </a:xfrm>
          <a:prstGeom prst="rect">
            <a:avLst/>
          </a:prstGeom>
          <a:noFill/>
          <a:ln>
            <a:noFill/>
          </a:ln>
        </p:spPr>
        <p:txBody>
          <a:bodyPr anchorCtr="1" anchor="ctr" bIns="45700" lIns="91425" spcFirstLastPara="1" rIns="91425" wrap="square" tIns="45700">
            <a:normAutofit/>
          </a:bodyPr>
          <a:lstStyle/>
          <a:p>
            <a:pPr indent="0" lvl="0" marL="0" rtl="0" algn="l">
              <a:lnSpc>
                <a:spcPct val="100000"/>
              </a:lnSpc>
              <a:spcBef>
                <a:spcPts val="0"/>
              </a:spcBef>
              <a:spcAft>
                <a:spcPts val="0"/>
              </a:spcAft>
              <a:buClr>
                <a:srgbClr val="0070C0"/>
              </a:buClr>
              <a:buSzPts val="4000"/>
              <a:buFont typeface="Arial"/>
              <a:buNone/>
            </a:pPr>
            <a:r>
              <a:rPr b="0" i="0" lang="en-US" sz="4000" u="none">
                <a:solidFill>
                  <a:srgbClr val="0070C0"/>
                </a:solidFill>
                <a:latin typeface="Arial"/>
                <a:ea typeface="Arial"/>
                <a:cs typeface="Arial"/>
                <a:sym typeface="Arial"/>
              </a:rPr>
              <a:t>Making</a:t>
            </a:r>
            <a:endParaRPr/>
          </a:p>
        </p:txBody>
      </p:sp>
      <p:sp>
        <p:nvSpPr>
          <p:cNvPr id="360" name="Google Shape;360;p22"/>
          <p:cNvSpPr txBox="1"/>
          <p:nvPr/>
        </p:nvSpPr>
        <p:spPr>
          <a:xfrm>
            <a:off x="5940425" y="981075"/>
            <a:ext cx="3527425" cy="908050"/>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4000"/>
              <a:buFont typeface="Tahoma"/>
              <a:buNone/>
            </a:pPr>
            <a:r>
              <a:rPr b="0" i="0" lang="en-US" sz="4000" u="none" cap="none" strike="noStrike">
                <a:solidFill>
                  <a:srgbClr val="0070C0"/>
                </a:solidFill>
                <a:latin typeface="Tahoma"/>
                <a:ea typeface="Tahoma"/>
                <a:cs typeface="Tahoma"/>
                <a:sym typeface="Tahoma"/>
              </a:rPr>
              <a:t>Learning</a:t>
            </a:r>
            <a:endParaRPr b="0" i="0" sz="1400" u="none" cap="none" strike="noStrike">
              <a:solidFill>
                <a:srgbClr val="000000"/>
              </a:solidFill>
              <a:latin typeface="Arial"/>
              <a:ea typeface="Arial"/>
              <a:cs typeface="Arial"/>
              <a:sym typeface="Arial"/>
            </a:endParaRPr>
          </a:p>
        </p:txBody>
      </p:sp>
      <p:sp>
        <p:nvSpPr>
          <p:cNvPr id="361" name="Google Shape;361;p22"/>
          <p:cNvSpPr txBox="1"/>
          <p:nvPr/>
        </p:nvSpPr>
        <p:spPr>
          <a:xfrm>
            <a:off x="3205162" y="2852737"/>
            <a:ext cx="3527425" cy="908050"/>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4000"/>
              <a:buFont typeface="Tahoma"/>
              <a:buNone/>
            </a:pPr>
            <a:r>
              <a:rPr b="0" i="0" lang="en-US" sz="4000" u="none" cap="none" strike="noStrike">
                <a:solidFill>
                  <a:srgbClr val="0070C0"/>
                </a:solidFill>
                <a:latin typeface="Tahoma"/>
                <a:ea typeface="Tahoma"/>
                <a:cs typeface="Tahoma"/>
                <a:sym typeface="Tahoma"/>
              </a:rPr>
              <a:t>an</a:t>
            </a:r>
            <a:endParaRPr b="0" i="0" sz="1400" u="none" cap="none" strike="noStrike">
              <a:solidFill>
                <a:srgbClr val="000000"/>
              </a:solidFill>
              <a:latin typeface="Arial"/>
              <a:ea typeface="Arial"/>
              <a:cs typeface="Arial"/>
              <a:sym typeface="Arial"/>
            </a:endParaRPr>
          </a:p>
        </p:txBody>
      </p:sp>
      <p:sp>
        <p:nvSpPr>
          <p:cNvPr id="362" name="Google Shape;362;p22"/>
          <p:cNvSpPr txBox="1"/>
          <p:nvPr/>
        </p:nvSpPr>
        <p:spPr>
          <a:xfrm>
            <a:off x="0" y="5157787"/>
            <a:ext cx="3527425" cy="908050"/>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4000"/>
              <a:buFont typeface="Tahoma"/>
              <a:buNone/>
            </a:pPr>
            <a:r>
              <a:rPr b="0" i="0" lang="en-US" sz="4000" u="none" cap="none" strike="noStrike">
                <a:solidFill>
                  <a:srgbClr val="0070C0"/>
                </a:solidFill>
                <a:latin typeface="Tahoma"/>
                <a:ea typeface="Tahoma"/>
                <a:cs typeface="Tahoma"/>
                <a:sym typeface="Tahoma"/>
              </a:rPr>
              <a:t>Adventure!</a:t>
            </a:r>
            <a:endParaRPr b="0" i="0" sz="1400" u="none" cap="none" strike="noStrike">
              <a:solidFill>
                <a:srgbClr val="000000"/>
              </a:solidFill>
              <a:latin typeface="Arial"/>
              <a:ea typeface="Arial"/>
              <a:cs typeface="Arial"/>
              <a:sym typeface="Arial"/>
            </a:endParaRPr>
          </a:p>
        </p:txBody>
      </p:sp>
      <p:pic>
        <p:nvPicPr>
          <p:cNvPr id="363" name="Google Shape;363;p22"/>
          <p:cNvPicPr preferRelativeResize="0"/>
          <p:nvPr/>
        </p:nvPicPr>
        <p:blipFill rotWithShape="1">
          <a:blip r:embed="rId3">
            <a:alphaModFix/>
          </a:blip>
          <a:srcRect b="0" l="0" r="0" t="0"/>
          <a:stretch/>
        </p:blipFill>
        <p:spPr>
          <a:xfrm>
            <a:off x="3440950" y="4622697"/>
            <a:ext cx="2868625" cy="1833728"/>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pic>
        <p:nvPicPr>
          <p:cNvPr id="364" name="Google Shape;364;p22"/>
          <p:cNvPicPr preferRelativeResize="0"/>
          <p:nvPr/>
        </p:nvPicPr>
        <p:blipFill rotWithShape="1">
          <a:blip r:embed="rId4">
            <a:alphaModFix/>
          </a:blip>
          <a:srcRect b="0" l="0" r="0" t="0"/>
          <a:stretch/>
        </p:blipFill>
        <p:spPr>
          <a:xfrm>
            <a:off x="247195" y="2106409"/>
            <a:ext cx="1857385" cy="2400679"/>
          </a:xfrm>
          <a:prstGeom prst="rect">
            <a:avLst/>
          </a:prstGeom>
          <a:noFill/>
          <a:ln cap="sq" cmpd="sng" w="88900">
            <a:solidFill>
              <a:srgbClr val="FFFFFF"/>
            </a:solidFill>
            <a:prstDash val="solid"/>
            <a:miter lim="8000"/>
            <a:headEnd len="sm" w="sm" type="none"/>
            <a:tailEnd len="sm" w="sm" type="none"/>
          </a:ln>
          <a:effectLst>
            <a:outerShdw blurRad="254000" rotWithShape="0" algn="tl">
              <a:srgbClr val="000000">
                <a:alpha val="41568"/>
              </a:srgbClr>
            </a:outerShdw>
          </a:effectLst>
        </p:spPr>
      </p:pic>
      <p:pic>
        <p:nvPicPr>
          <p:cNvPr id="365" name="Google Shape;365;p22"/>
          <p:cNvPicPr preferRelativeResize="0"/>
          <p:nvPr/>
        </p:nvPicPr>
        <p:blipFill rotWithShape="1">
          <a:blip r:embed="rId5">
            <a:alphaModFix/>
          </a:blip>
          <a:srcRect b="0" l="0" r="0" t="0"/>
          <a:stretch/>
        </p:blipFill>
        <p:spPr>
          <a:xfrm>
            <a:off x="2758275" y="555555"/>
            <a:ext cx="2868626" cy="2143562"/>
          </a:xfrm>
          <a:prstGeom prst="rect">
            <a:avLst/>
          </a:prstGeom>
          <a:solidFill>
            <a:srgbClr val="ECECEC"/>
          </a:solidFill>
          <a:ln cap="sq" cmpd="sng" w="190500">
            <a:solidFill>
              <a:srgbClr val="FFFFFF"/>
            </a:solidFill>
            <a:prstDash val="solid"/>
            <a:miter lim="8000"/>
            <a:headEnd len="sm" w="sm" type="none"/>
            <a:tailEnd len="sm" w="sm" type="none"/>
          </a:ln>
          <a:effectLst>
            <a:outerShdw blurRad="65000" kx="195054" rotWithShape="0" algn="tl" dir="12900000" dist="50800" ky="144987">
              <a:srgbClr val="000000">
                <a:alpha val="28627"/>
              </a:srgbClr>
            </a:outerShdw>
          </a:effectLst>
        </p:spPr>
      </p:pic>
      <p:pic>
        <p:nvPicPr>
          <p:cNvPr id="366" name="Google Shape;366;p22"/>
          <p:cNvPicPr preferRelativeResize="0"/>
          <p:nvPr/>
        </p:nvPicPr>
        <p:blipFill rotWithShape="1">
          <a:blip r:embed="rId6">
            <a:alphaModFix/>
          </a:blip>
          <a:srcRect b="0" l="0" r="0" t="0"/>
          <a:stretch/>
        </p:blipFill>
        <p:spPr>
          <a:xfrm>
            <a:off x="7134225" y="2041525"/>
            <a:ext cx="1857375" cy="2453789"/>
          </a:xfrm>
          <a:prstGeom prst="rect">
            <a:avLst/>
          </a:prstGeom>
          <a:noFill/>
          <a:ln cap="sq" cmpd="sng" w="88900">
            <a:solidFill>
              <a:srgbClr val="FFFFFF"/>
            </a:solidFill>
            <a:prstDash val="solid"/>
            <a:miter lim="8000"/>
            <a:headEnd len="sm" w="sm" type="none"/>
            <a:tailEnd len="sm" w="sm" type="none"/>
          </a:ln>
          <a:effectLst>
            <a:outerShdw blurRad="254000" rotWithShape="0" algn="tl">
              <a:srgbClr val="000000">
                <a:alpha val="41568"/>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5"/>
          <p:cNvPicPr preferRelativeResize="0"/>
          <p:nvPr/>
        </p:nvPicPr>
        <p:blipFill rotWithShape="1">
          <a:blip r:embed="rId3">
            <a:alphaModFix/>
          </a:blip>
          <a:srcRect b="0" l="0" r="0" t="0"/>
          <a:stretch/>
        </p:blipFill>
        <p:spPr>
          <a:xfrm>
            <a:off x="7027862" y="4149725"/>
            <a:ext cx="2089150" cy="2041525"/>
          </a:xfrm>
          <a:prstGeom prst="rect">
            <a:avLst/>
          </a:prstGeom>
          <a:noFill/>
          <a:ln>
            <a:noFill/>
          </a:ln>
        </p:spPr>
      </p:pic>
      <p:sp>
        <p:nvSpPr>
          <p:cNvPr id="107" name="Google Shape;107;p5"/>
          <p:cNvSpPr txBox="1"/>
          <p:nvPr>
            <p:ph idx="1" type="body"/>
          </p:nvPr>
        </p:nvSpPr>
        <p:spPr>
          <a:xfrm>
            <a:off x="238125" y="404812"/>
            <a:ext cx="7467600" cy="5997575"/>
          </a:xfrm>
          <a:prstGeom prst="rect">
            <a:avLst/>
          </a:prstGeom>
          <a:noFill/>
          <a:ln>
            <a:noFill/>
          </a:ln>
        </p:spPr>
        <p:txBody>
          <a:bodyPr anchorCtr="0" anchor="t" bIns="45700" lIns="91425" spcFirstLastPara="1" rIns="91425" wrap="square" tIns="45700">
            <a:normAutofit/>
          </a:bodyPr>
          <a:lstStyle/>
          <a:p>
            <a:pPr indent="-182562" lvl="0" marL="182562" marR="0" rtl="0" algn="ctr">
              <a:lnSpc>
                <a:spcPct val="90000"/>
              </a:lnSpc>
              <a:spcBef>
                <a:spcPts val="0"/>
              </a:spcBef>
              <a:spcAft>
                <a:spcPts val="0"/>
              </a:spcAft>
              <a:buClr>
                <a:schemeClr val="accent1"/>
              </a:buClr>
              <a:buSzPts val="2740"/>
              <a:buChar char="•"/>
            </a:pPr>
            <a:r>
              <a:rPr b="1" lang="en-US" sz="3100"/>
              <a:t>OUR UNIQUE CURRICULUM IS KEY TO DELIVERING OUR VISION</a:t>
            </a:r>
            <a:endParaRPr b="1" sz="3100"/>
          </a:p>
          <a:p>
            <a:pPr indent="0" lvl="0" marL="457200" marR="0" rtl="0" algn="l">
              <a:lnSpc>
                <a:spcPct val="90000"/>
              </a:lnSpc>
              <a:spcBef>
                <a:spcPts val="480"/>
              </a:spcBef>
              <a:spcAft>
                <a:spcPts val="0"/>
              </a:spcAft>
              <a:buSzPts val="1530"/>
              <a:buNone/>
            </a:pPr>
            <a:r>
              <a:t/>
            </a:r>
            <a:endParaRPr/>
          </a:p>
          <a:p>
            <a:pPr indent="-53023" lvl="0" marL="182563" marR="0" rtl="0" algn="l">
              <a:lnSpc>
                <a:spcPct val="100000"/>
              </a:lnSpc>
              <a:spcBef>
                <a:spcPts val="480"/>
              </a:spcBef>
              <a:spcAft>
                <a:spcPts val="0"/>
              </a:spcAft>
              <a:buClr>
                <a:schemeClr val="accent1"/>
              </a:buClr>
              <a:buSzPts val="2040"/>
              <a:buFont typeface="Arial"/>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351917ca916_0_17"/>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t>OFSTED Jan 2025:</a:t>
            </a:r>
            <a:endParaRPr/>
          </a:p>
        </p:txBody>
      </p:sp>
      <p:sp>
        <p:nvSpPr>
          <p:cNvPr id="113" name="Google Shape;113;g351917ca916_0_17"/>
          <p:cNvSpPr txBox="1"/>
          <p:nvPr>
            <p:ph idx="1" type="body"/>
          </p:nvPr>
        </p:nvSpPr>
        <p:spPr>
          <a:xfrm>
            <a:off x="278925" y="1359000"/>
            <a:ext cx="822960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530"/>
              <a:buNone/>
            </a:pPr>
            <a:r>
              <a:rPr i="1" lang="en-US"/>
              <a:t>The school’s ambitious curriculum gives all pupils many rich opportunities to develop new knowledge. For example, children use maps to plan out a cycle route to the coast. They then ride bikes on the trail they have planned. Pupils can remember previous learning in extraordinary detail. Over time, pupils learn to describe complex ideas extremely well. Pupils are very well prepared for the next stage in their education.</a:t>
            </a:r>
            <a:endParaRPr i="1"/>
          </a:p>
          <a:p>
            <a:pPr indent="0" lvl="0" marL="0" rtl="0" algn="l">
              <a:lnSpc>
                <a:spcPct val="100000"/>
              </a:lnSpc>
              <a:spcBef>
                <a:spcPts val="360"/>
              </a:spcBef>
              <a:spcAft>
                <a:spcPts val="0"/>
              </a:spcAft>
              <a:buSzPts val="1530"/>
              <a:buNone/>
            </a:pPr>
            <a:r>
              <a:rPr i="1" lang="en-US" u="sng"/>
              <a:t>The highly ambitious curriculum has been well designed to support learning from the early years upwards</a:t>
            </a:r>
            <a:r>
              <a:rPr i="1" lang="en-US"/>
              <a:t>. The school offers pupils a wide range of valuable experiences that make learning memorable.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ph idx="1" type="body"/>
          </p:nvPr>
        </p:nvSpPr>
        <p:spPr>
          <a:xfrm>
            <a:off x="457200" y="1873250"/>
            <a:ext cx="8229600" cy="46037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590"/>
              <a:buFont typeface="Arial"/>
              <a:buNone/>
            </a:pPr>
            <a:r>
              <a:rPr b="0" i="0" lang="en-US" sz="5400" u="none">
                <a:solidFill>
                  <a:schemeClr val="dk1"/>
                </a:solidFill>
                <a:latin typeface="Arial"/>
                <a:ea typeface="Arial"/>
                <a:cs typeface="Arial"/>
                <a:sym typeface="Arial"/>
              </a:rPr>
              <a:t>WE WANT OUR CHILDREN TO BE THE BEST THAT THEY CAN BE</a:t>
            </a:r>
            <a:endParaRPr/>
          </a:p>
          <a:p>
            <a:pPr indent="0" lvl="0" marL="182563" marR="0" rtl="0" algn="l">
              <a:lnSpc>
                <a:spcPct val="100000"/>
              </a:lnSpc>
              <a:spcBef>
                <a:spcPts val="1080"/>
              </a:spcBef>
              <a:spcAft>
                <a:spcPts val="0"/>
              </a:spcAft>
              <a:buClr>
                <a:schemeClr val="accent1"/>
              </a:buClr>
              <a:buSzPts val="4590"/>
              <a:buFont typeface="Arial"/>
              <a:buNone/>
            </a:pPr>
            <a:r>
              <a:t/>
            </a:r>
            <a:endParaRPr b="0" i="0" sz="5400" u="none">
              <a:solidFill>
                <a:schemeClr val="dk1"/>
              </a:solidFill>
              <a:latin typeface="Arial"/>
              <a:ea typeface="Arial"/>
              <a:cs typeface="Arial"/>
              <a:sym typeface="Arial"/>
            </a:endParaRPr>
          </a:p>
        </p:txBody>
      </p:sp>
      <p:pic>
        <p:nvPicPr>
          <p:cNvPr id="119" name="Google Shape;119;p6"/>
          <p:cNvPicPr preferRelativeResize="0"/>
          <p:nvPr/>
        </p:nvPicPr>
        <p:blipFill rotWithShape="1">
          <a:blip r:embed="rId3">
            <a:alphaModFix/>
          </a:blip>
          <a:srcRect b="0" l="0" r="0" t="0"/>
          <a:stretch/>
        </p:blipFill>
        <p:spPr>
          <a:xfrm>
            <a:off x="2987675" y="5153025"/>
            <a:ext cx="3705225" cy="1228725"/>
          </a:xfrm>
          <a:prstGeom prst="rect">
            <a:avLst/>
          </a:prstGeom>
          <a:noFill/>
          <a:ln>
            <a:noFill/>
          </a:ln>
        </p:spPr>
      </p:pic>
      <p:pic>
        <p:nvPicPr>
          <p:cNvPr id="120" name="Google Shape;120;p6"/>
          <p:cNvPicPr preferRelativeResize="0"/>
          <p:nvPr/>
        </p:nvPicPr>
        <p:blipFill rotWithShape="1">
          <a:blip r:embed="rId4">
            <a:alphaModFix/>
          </a:blip>
          <a:srcRect b="0" l="0" r="0" t="0"/>
          <a:stretch/>
        </p:blipFill>
        <p:spPr>
          <a:xfrm>
            <a:off x="3447268" y="625506"/>
            <a:ext cx="2060836" cy="1247767"/>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1568"/>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7"/>
          <p:cNvSpPr txBox="1"/>
          <p:nvPr>
            <p:ph type="title"/>
          </p:nvPr>
        </p:nvSpPr>
        <p:spPr>
          <a:xfrm>
            <a:off x="1116012" y="-100012"/>
            <a:ext cx="7793037" cy="146208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Key People</a:t>
            </a:r>
            <a:endParaRPr/>
          </a:p>
        </p:txBody>
      </p:sp>
      <p:sp>
        <p:nvSpPr>
          <p:cNvPr id="126" name="Google Shape;126;p7"/>
          <p:cNvSpPr txBox="1"/>
          <p:nvPr>
            <p:ph idx="1" type="body"/>
          </p:nvPr>
        </p:nvSpPr>
        <p:spPr>
          <a:xfrm>
            <a:off x="539750" y="1412875"/>
            <a:ext cx="8415300" cy="5365500"/>
          </a:xfrm>
          <a:prstGeom prst="rect">
            <a:avLst/>
          </a:prstGeom>
          <a:noFill/>
          <a:ln>
            <a:noFill/>
          </a:ln>
        </p:spPr>
        <p:txBody>
          <a:bodyPr anchorCtr="0" anchor="t" bIns="45700" lIns="91425" spcFirstLastPara="1" rIns="91425" wrap="square" tIns="45700">
            <a:normAutofit/>
          </a:bodyPr>
          <a:lstStyle/>
          <a:p>
            <a:pPr indent="-182562" lvl="0" marL="182562" marR="0" rtl="0" algn="l">
              <a:lnSpc>
                <a:spcPct val="80000"/>
              </a:lnSpc>
              <a:spcBef>
                <a:spcPts val="0"/>
              </a:spcBef>
              <a:spcAft>
                <a:spcPts val="0"/>
              </a:spcAft>
              <a:buClr>
                <a:schemeClr val="accent1"/>
              </a:buClr>
              <a:buSzPts val="2040"/>
              <a:buFont typeface="Arial"/>
              <a:buNone/>
            </a:pPr>
            <a:r>
              <a:rPr b="1" i="0" lang="en-US" sz="2400" u="none">
                <a:solidFill>
                  <a:schemeClr val="hlink"/>
                </a:solidFill>
                <a:latin typeface="Arial"/>
                <a:ea typeface="Arial"/>
                <a:cs typeface="Arial"/>
                <a:sym typeface="Arial"/>
              </a:rPr>
              <a:t>Head Teacher &amp; Deputy:</a:t>
            </a:r>
            <a:endParaRPr/>
          </a:p>
          <a:p>
            <a:pPr indent="-182562" lvl="0" marL="182562" marR="0" rtl="0" algn="l">
              <a:lnSpc>
                <a:spcPct val="8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Mrs Sarah Brett &amp; Mrs Samantha Endacott (</a:t>
            </a:r>
            <a:r>
              <a:rPr lang="en-US"/>
              <a:t>acting Headteacher 2026-2027 academic year)</a:t>
            </a:r>
            <a:endParaRPr/>
          </a:p>
          <a:p>
            <a:pPr indent="-182562" lvl="0" marL="182562" marR="0" rtl="0" algn="l">
              <a:lnSpc>
                <a:spcPct val="80000"/>
              </a:lnSpc>
              <a:spcBef>
                <a:spcPts val="480"/>
              </a:spcBef>
              <a:spcAft>
                <a:spcPts val="0"/>
              </a:spcAft>
              <a:buClr>
                <a:schemeClr val="accent1"/>
              </a:buClr>
              <a:buSzPts val="2040"/>
              <a:buFont typeface="Arial"/>
              <a:buChar char="•"/>
            </a:pPr>
            <a:r>
              <a:rPr b="1" i="0" lang="en-US" sz="2400" u="none">
                <a:solidFill>
                  <a:schemeClr val="hlink"/>
                </a:solidFill>
                <a:latin typeface="Arial"/>
                <a:ea typeface="Arial"/>
                <a:cs typeface="Arial"/>
                <a:sym typeface="Arial"/>
              </a:rPr>
              <a:t>Governors: </a:t>
            </a:r>
            <a:endParaRPr>
              <a:solidFill>
                <a:srgbClr val="E69138"/>
              </a:solidFill>
            </a:endParaRPr>
          </a:p>
          <a:p>
            <a:pPr indent="-182563" lvl="0" marL="182563" marR="0" rtl="0" algn="l">
              <a:lnSpc>
                <a:spcPct val="8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Mr </a:t>
            </a:r>
            <a:r>
              <a:rPr lang="en-US"/>
              <a:t>Dave Anderson (Vice Chair - parent) Mrs Angela Hall (Chair of Governors)</a:t>
            </a:r>
            <a:r>
              <a:rPr b="0" i="0" lang="en-US" sz="2400" u="none">
                <a:solidFill>
                  <a:schemeClr val="dk1"/>
                </a:solidFill>
                <a:latin typeface="Arial"/>
                <a:ea typeface="Arial"/>
                <a:cs typeface="Arial"/>
                <a:sym typeface="Arial"/>
              </a:rPr>
              <a:t>, Mrs Sandra Hogarth (staff) &amp; Mrs Samantha Endacott (teacher), </a:t>
            </a:r>
            <a:r>
              <a:rPr lang="en-US"/>
              <a:t>Rev David Atkinson (Co-opted) </a:t>
            </a:r>
            <a:r>
              <a:rPr b="0" i="0" lang="en-US" sz="2400" u="none">
                <a:solidFill>
                  <a:schemeClr val="dk1"/>
                </a:solidFill>
                <a:latin typeface="Arial"/>
                <a:ea typeface="Arial"/>
                <a:cs typeface="Arial"/>
                <a:sym typeface="Arial"/>
              </a:rPr>
              <a:t> </a:t>
            </a:r>
            <a:r>
              <a:rPr lang="en-US"/>
              <a:t>Mr Martin Swaffield (parent) Mrs Emma Williamson, Mrs Sarah Hornby (Parent Governor representative) </a:t>
            </a:r>
            <a:endParaRPr/>
          </a:p>
          <a:p>
            <a:pPr indent="-150178" lvl="0" marL="182563" marR="0" rtl="0" algn="l">
              <a:lnSpc>
                <a:spcPct val="80000"/>
              </a:lnSpc>
              <a:spcBef>
                <a:spcPts val="480"/>
              </a:spcBef>
              <a:spcAft>
                <a:spcPts val="0"/>
              </a:spcAft>
              <a:buSzPts val="1530"/>
              <a:buChar char="•"/>
            </a:pPr>
            <a:r>
              <a:rPr lang="en-US"/>
              <a:t>Mr Adrian Dougherty, (Parent -Associate Governor)</a:t>
            </a:r>
            <a:endParaRPr/>
          </a:p>
          <a:p>
            <a:pPr indent="-182562" lvl="0" marL="182562" marR="0" rtl="0" algn="l">
              <a:lnSpc>
                <a:spcPct val="80000"/>
              </a:lnSpc>
              <a:spcBef>
                <a:spcPts val="480"/>
              </a:spcBef>
              <a:spcAft>
                <a:spcPts val="0"/>
              </a:spcAft>
              <a:buClr>
                <a:schemeClr val="accent1"/>
              </a:buClr>
              <a:buSzPts val="2040"/>
              <a:buFont typeface="Arial"/>
              <a:buNone/>
            </a:pPr>
            <a:r>
              <a:rPr b="1" i="0" lang="en-US" sz="2400" u="none">
                <a:solidFill>
                  <a:schemeClr val="hlink"/>
                </a:solidFill>
                <a:latin typeface="Arial"/>
                <a:ea typeface="Arial"/>
                <a:cs typeface="Arial"/>
                <a:sym typeface="Arial"/>
              </a:rPr>
              <a:t>Office staff:</a:t>
            </a:r>
            <a:endParaRPr/>
          </a:p>
          <a:p>
            <a:pPr indent="-182562" lvl="0" marL="182562" marR="0" rtl="0" algn="l">
              <a:lnSpc>
                <a:spcPct val="80000"/>
              </a:lnSpc>
              <a:spcBef>
                <a:spcPts val="480"/>
              </a:spcBef>
              <a:spcAft>
                <a:spcPts val="0"/>
              </a:spcAft>
              <a:buClr>
                <a:schemeClr val="accent1"/>
              </a:buClr>
              <a:buSzPts val="2040"/>
              <a:buFont typeface="Arial"/>
              <a:buChar char="•"/>
            </a:pPr>
            <a:r>
              <a:rPr b="0" i="0" lang="en-US" sz="2400" u="none">
                <a:solidFill>
                  <a:schemeClr val="dk1"/>
                </a:solidFill>
                <a:latin typeface="Arial"/>
                <a:ea typeface="Arial"/>
                <a:cs typeface="Arial"/>
                <a:sym typeface="Arial"/>
              </a:rPr>
              <a:t>Mrs Emma Reed </a:t>
            </a:r>
            <a:r>
              <a:rPr lang="en-US"/>
              <a:t>- School Manager</a:t>
            </a:r>
            <a:endParaRPr/>
          </a:p>
          <a:p>
            <a:pPr indent="-182562" lvl="0" marL="182562" marR="0" rtl="0" algn="l">
              <a:lnSpc>
                <a:spcPct val="80000"/>
              </a:lnSpc>
              <a:spcBef>
                <a:spcPts val="480"/>
              </a:spcBef>
              <a:spcAft>
                <a:spcPts val="0"/>
              </a:spcAft>
              <a:buClr>
                <a:schemeClr val="accent1"/>
              </a:buClr>
              <a:buSzPts val="2040"/>
              <a:buFont typeface="Arial"/>
              <a:buNone/>
            </a:pPr>
            <a:r>
              <a:rPr b="1" i="0" lang="en-US" sz="2400" u="none">
                <a:solidFill>
                  <a:schemeClr val="hlink"/>
                </a:solidFill>
                <a:latin typeface="Arial"/>
                <a:ea typeface="Arial"/>
                <a:cs typeface="Arial"/>
                <a:sym typeface="Arial"/>
              </a:rPr>
              <a:t>Nursery and Reception staff:</a:t>
            </a:r>
            <a:endParaRPr/>
          </a:p>
          <a:p>
            <a:pPr indent="-182562" lvl="0" marL="182562" marR="0" rtl="0" algn="l">
              <a:lnSpc>
                <a:spcPct val="80000"/>
              </a:lnSpc>
              <a:spcBef>
                <a:spcPts val="480"/>
              </a:spcBef>
              <a:spcAft>
                <a:spcPts val="0"/>
              </a:spcAft>
              <a:buClr>
                <a:schemeClr val="accent1"/>
              </a:buClr>
              <a:buSzPts val="2040"/>
              <a:buFont typeface="Arial"/>
              <a:buChar char="•"/>
            </a:pPr>
            <a:r>
              <a:rPr b="0" i="0" lang="en-US" sz="2400" u="none">
                <a:solidFill>
                  <a:schemeClr val="dk1"/>
                </a:solidFill>
                <a:highlight>
                  <a:schemeClr val="lt1"/>
                </a:highlight>
                <a:latin typeface="Arial"/>
                <a:ea typeface="Arial"/>
                <a:cs typeface="Arial"/>
                <a:sym typeface="Arial"/>
              </a:rPr>
              <a:t>M</a:t>
            </a:r>
            <a:r>
              <a:rPr lang="en-US">
                <a:highlight>
                  <a:schemeClr val="lt1"/>
                </a:highlight>
              </a:rPr>
              <a:t>r</a:t>
            </a:r>
            <a:r>
              <a:rPr b="0" i="0" lang="en-US" sz="2400" u="none">
                <a:solidFill>
                  <a:schemeClr val="dk1"/>
                </a:solidFill>
                <a:highlight>
                  <a:schemeClr val="lt1"/>
                </a:highlight>
                <a:latin typeface="Arial"/>
                <a:ea typeface="Arial"/>
                <a:cs typeface="Arial"/>
                <a:sym typeface="Arial"/>
              </a:rPr>
              <a:t>s Leanne </a:t>
            </a:r>
            <a:r>
              <a:rPr lang="en-US">
                <a:highlight>
                  <a:schemeClr val="lt1"/>
                </a:highlight>
              </a:rPr>
              <a:t>Saxton, Miss Caroline Orchard</a:t>
            </a:r>
            <a:r>
              <a:rPr b="0" i="0" lang="en-US" sz="2400" u="none">
                <a:solidFill>
                  <a:schemeClr val="dk1"/>
                </a:solidFill>
                <a:highlight>
                  <a:schemeClr val="lt1"/>
                </a:highlight>
                <a:latin typeface="Arial"/>
                <a:ea typeface="Arial"/>
                <a:cs typeface="Arial"/>
                <a:sym typeface="Arial"/>
              </a:rPr>
              <a:t>, Mrs </a:t>
            </a:r>
            <a:r>
              <a:rPr lang="en-US">
                <a:highlight>
                  <a:schemeClr val="lt1"/>
                </a:highlight>
              </a:rPr>
              <a:t>Joy Bramley</a:t>
            </a:r>
            <a:r>
              <a:rPr b="0" i="0" lang="en-US" sz="2400" u="none">
                <a:solidFill>
                  <a:schemeClr val="dk1"/>
                </a:solidFill>
                <a:highlight>
                  <a:schemeClr val="lt1"/>
                </a:highlight>
                <a:latin typeface="Arial"/>
                <a:ea typeface="Arial"/>
                <a:cs typeface="Arial"/>
                <a:sym typeface="Arial"/>
              </a:rPr>
              <a:t>,</a:t>
            </a:r>
            <a:r>
              <a:rPr lang="en-US">
                <a:highlight>
                  <a:schemeClr val="lt1"/>
                </a:highlight>
              </a:rPr>
              <a:t> </a:t>
            </a:r>
            <a:r>
              <a:rPr b="0" i="0" lang="en-US" sz="2400" u="none">
                <a:solidFill>
                  <a:schemeClr val="dk1"/>
                </a:solidFill>
                <a:highlight>
                  <a:schemeClr val="lt1"/>
                </a:highlight>
                <a:latin typeface="Arial"/>
                <a:ea typeface="Arial"/>
                <a:cs typeface="Arial"/>
                <a:sym typeface="Arial"/>
              </a:rPr>
              <a:t>Mrs Juliet Freel &amp; Miss Kayleigh Harrison</a:t>
            </a:r>
            <a:endParaRPr>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457200" y="533400"/>
            <a:ext cx="8229600" cy="990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600"/>
              <a:buFont typeface="Arial"/>
              <a:buNone/>
            </a:pPr>
            <a:r>
              <a:rPr b="0" i="0" lang="en-US" sz="3600" u="none">
                <a:solidFill>
                  <a:schemeClr val="dk2"/>
                </a:solidFill>
                <a:latin typeface="Arial"/>
                <a:ea typeface="Arial"/>
                <a:cs typeface="Arial"/>
                <a:sym typeface="Arial"/>
              </a:rPr>
              <a:t>Parent Governors –What is their role in school?</a:t>
            </a:r>
            <a:endParaRPr/>
          </a:p>
        </p:txBody>
      </p:sp>
      <p:sp>
        <p:nvSpPr>
          <p:cNvPr id="132" name="Google Shape;132;p8"/>
          <p:cNvSpPr txBox="1"/>
          <p:nvPr>
            <p:ph idx="1" type="body"/>
          </p:nvPr>
        </p:nvSpPr>
        <p:spPr>
          <a:xfrm>
            <a:off x="1182687" y="2017712"/>
            <a:ext cx="7772400" cy="4506912"/>
          </a:xfrm>
          <a:prstGeom prst="rect">
            <a:avLst/>
          </a:prstGeom>
          <a:noFill/>
          <a:ln>
            <a:noFill/>
          </a:ln>
        </p:spPr>
        <p:txBody>
          <a:bodyPr anchorCtr="0" anchor="t" bIns="45700" lIns="91425" spcFirstLastPara="1" rIns="91425" wrap="square" tIns="45700">
            <a:noAutofit/>
          </a:bodyPr>
          <a:lstStyle/>
          <a:p>
            <a:pPr indent="-182562" lvl="0" marL="182562" marR="0" rtl="0" algn="l">
              <a:lnSpc>
                <a:spcPct val="80000"/>
              </a:lnSpc>
              <a:spcBef>
                <a:spcPts val="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Make strategic plans for school improvement</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Formulate policies to make sure improvements happen</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Visits into school to monitor and evaluate leadership and management</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Visits into classes to monitor subject areas</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Check data, performance management etc</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Give a parental viewpoint to inform decision-making in school</a:t>
            </a:r>
            <a:endParaRPr/>
          </a:p>
          <a:p>
            <a:pPr indent="-182562" lvl="0" marL="182562" marR="0" rtl="0" algn="l">
              <a:lnSpc>
                <a:spcPct val="80000"/>
              </a:lnSpc>
              <a:spcBef>
                <a:spcPts val="560"/>
              </a:spcBef>
              <a:spcAft>
                <a:spcPts val="0"/>
              </a:spcAft>
              <a:buClr>
                <a:schemeClr val="accent1"/>
              </a:buClr>
              <a:buSzPts val="2380"/>
              <a:buFont typeface="Arial"/>
              <a:buChar char="•"/>
            </a:pPr>
            <a:r>
              <a:rPr b="0" i="0" lang="en-US" sz="2800" u="none">
                <a:solidFill>
                  <a:schemeClr val="dk1"/>
                </a:solidFill>
                <a:latin typeface="Arial"/>
                <a:ea typeface="Arial"/>
                <a:cs typeface="Arial"/>
                <a:sym typeface="Arial"/>
              </a:rPr>
              <a:t>Respond to parental queries on behalf of the </a:t>
            </a:r>
            <a:r>
              <a:rPr lang="en-US" sz="2800"/>
              <a:t>governing</a:t>
            </a:r>
            <a:r>
              <a:rPr b="0" i="0" lang="en-US" sz="2800" u="none">
                <a:solidFill>
                  <a:schemeClr val="dk1"/>
                </a:solidFill>
                <a:latin typeface="Arial"/>
                <a:ea typeface="Arial"/>
                <a:cs typeface="Arial"/>
                <a:sym typeface="Arial"/>
              </a:rPr>
              <a:t> </a:t>
            </a:r>
            <a:r>
              <a:rPr lang="en-US" sz="2800"/>
              <a:t>body- formal and informal</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2012-05-17T08:01:13Z</dcterms:created>
  <dc:creator>sarah.brett</dc:creator>
</cp:coreProperties>
</file>

<file path=docProps/custom.xml><?xml version="1.0" encoding="utf-8"?>
<Properties xmlns="http://schemas.openxmlformats.org/officeDocument/2006/custom-properties" xmlns:vt="http://schemas.openxmlformats.org/officeDocument/2006/docPropsVTypes"/>
</file>