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Lst>
  <p:notesMasterIdLst>
    <p:notesMasterId r:id="rId4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Lst>
  <p:sldSz cx="9144000" cy="6858000" type="screen4x3"/>
  <p:notesSz cx="6858000" cy="9144000"/>
  <p:embeddedFontLst>
    <p:embeddedFont>
      <p:font typeface="Tahoma" panose="020B0604030504040204" pitchFamily="34" charset="0"/>
      <p:regular r:id="rId47"/>
      <p:bold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hUpd7ljpQmC7CGPWZ0MWCalImg+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3" d="100"/>
          <a:sy n="113" d="100"/>
        </p:scale>
        <p:origin x="846"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1.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56"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1" name="Google Shape;7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5" name="Google Shape;135;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5" name="Google Shape;145;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dc40d86cd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g2dc40d86cd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5" name="Google Shape;165;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dc1d8a2088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g2dc1d8a2088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51917ca916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351917ca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51917ca916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51917ca916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dc1d8a208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g2dc1d8a208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b506fe9b5d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g2b506fe9b5d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445b79ede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g2445b79ede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9" name="Google Shape;7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3cef763c4e_1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g23cef763c4e_1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3c381993a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33c381993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3c381993a6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3c381993a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4" name="Google Shape;224;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0" name="Google Shape;230;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6" name="Google Shape;23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2" name="Google Shape;242;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58c87198e3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358c87198e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6" name="Google Shape;25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dc1d8a2088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g2dc1d8a2088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8" name="Google Shape;8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dc40d86cdf_1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g2dc40d86cdf_1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27ba9a065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g127ba9a065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27ba9a065b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g127ba9a065b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6" name="Google Shape;286;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dc1d8a2088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3" name="Google Shape;293;g2dc1d8a2088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0" name="Google Shape;300;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39832ddd5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9" name="Google Shape;309;g239832ddd5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445b79ede8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g2445b79ede8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55aca880f9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355aca880f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8" name="Google Shape;32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7" name="Google Shape;9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51917ca91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351917ca91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ce7c20248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g2ce7c20248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6" name="Google Shape;346;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4" name="Google Shape;354;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4" name="Google Shape;104;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1917ca916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1917ca91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6" name="Google Shape;116;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3" name="Google Shape;12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9" name="Google Shape;129;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24"/>
          <p:cNvSpPr txBox="1">
            <a:spLocks noGrp="1"/>
          </p:cNvSpPr>
          <p:nvPr>
            <p:ph type="ctrTitle"/>
          </p:nvPr>
        </p:nvSpPr>
        <p:spPr>
          <a:xfrm>
            <a:off x="685800" y="1371600"/>
            <a:ext cx="7848600" cy="19272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5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4"/>
          <p:cNvSpPr txBox="1">
            <a:spLocks noGrp="1"/>
          </p:cNvSpPr>
          <p:nvPr>
            <p:ph type="subTitle" idx="1"/>
          </p:nvPr>
        </p:nvSpPr>
        <p:spPr>
          <a:xfrm>
            <a:off x="685800" y="3505200"/>
            <a:ext cx="6400800" cy="1752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480"/>
              </a:spcBef>
              <a:spcAft>
                <a:spcPts val="0"/>
              </a:spcAft>
              <a:buSzPts val="2040"/>
              <a:buNone/>
              <a:defRPr>
                <a:solidFill>
                  <a:srgbClr val="55556F"/>
                </a:solidFill>
              </a:defRPr>
            </a:lvl1pPr>
            <a:lvl2pPr lvl="1" algn="ctr">
              <a:lnSpc>
                <a:spcPct val="100000"/>
              </a:lnSpc>
              <a:spcBef>
                <a:spcPts val="400"/>
              </a:spcBef>
              <a:spcAft>
                <a:spcPts val="0"/>
              </a:spcAft>
              <a:buSzPts val="1700"/>
              <a:buNone/>
              <a:defRPr>
                <a:solidFill>
                  <a:srgbClr val="8B8B8D"/>
                </a:solidFill>
              </a:defRPr>
            </a:lvl2pPr>
            <a:lvl3pPr lvl="2" algn="ctr">
              <a:lnSpc>
                <a:spcPct val="100000"/>
              </a:lnSpc>
              <a:spcBef>
                <a:spcPts val="360"/>
              </a:spcBef>
              <a:spcAft>
                <a:spcPts val="0"/>
              </a:spcAft>
              <a:buSzPts val="1620"/>
              <a:buNone/>
              <a:defRPr>
                <a:solidFill>
                  <a:srgbClr val="8B8B8D"/>
                </a:solidFill>
              </a:defRPr>
            </a:lvl3pPr>
            <a:lvl4pPr lvl="3" algn="ctr">
              <a:lnSpc>
                <a:spcPct val="100000"/>
              </a:lnSpc>
              <a:spcBef>
                <a:spcPts val="320"/>
              </a:spcBef>
              <a:spcAft>
                <a:spcPts val="0"/>
              </a:spcAft>
              <a:buSzPts val="1600"/>
              <a:buNone/>
              <a:defRPr>
                <a:solidFill>
                  <a:srgbClr val="8B8B8D"/>
                </a:solidFill>
              </a:defRPr>
            </a:lvl4pPr>
            <a:lvl5pPr lvl="4" algn="ctr">
              <a:lnSpc>
                <a:spcPct val="100000"/>
              </a:lnSpc>
              <a:spcBef>
                <a:spcPts val="280"/>
              </a:spcBef>
              <a:spcAft>
                <a:spcPts val="0"/>
              </a:spcAft>
              <a:buSzPts val="1400"/>
              <a:buNone/>
              <a:defRPr>
                <a:solidFill>
                  <a:srgbClr val="8B8B8D"/>
                </a:solidFill>
              </a:defRPr>
            </a:lvl5pPr>
            <a:lvl6pPr lvl="5" algn="ctr">
              <a:lnSpc>
                <a:spcPct val="100000"/>
              </a:lnSpc>
              <a:spcBef>
                <a:spcPts val="260"/>
              </a:spcBef>
              <a:spcAft>
                <a:spcPts val="0"/>
              </a:spcAft>
              <a:buSzPts val="1300"/>
              <a:buNone/>
              <a:defRPr>
                <a:solidFill>
                  <a:srgbClr val="8B8B8D"/>
                </a:solidFill>
              </a:defRPr>
            </a:lvl6pPr>
            <a:lvl7pPr lvl="6" algn="ctr">
              <a:lnSpc>
                <a:spcPct val="100000"/>
              </a:lnSpc>
              <a:spcBef>
                <a:spcPts val="260"/>
              </a:spcBef>
              <a:spcAft>
                <a:spcPts val="0"/>
              </a:spcAft>
              <a:buSzPts val="1300"/>
              <a:buNone/>
              <a:defRPr>
                <a:solidFill>
                  <a:srgbClr val="8B8B8D"/>
                </a:solidFill>
              </a:defRPr>
            </a:lvl7pPr>
            <a:lvl8pPr lvl="7" algn="ctr">
              <a:lnSpc>
                <a:spcPct val="100000"/>
              </a:lnSpc>
              <a:spcBef>
                <a:spcPts val="260"/>
              </a:spcBef>
              <a:spcAft>
                <a:spcPts val="0"/>
              </a:spcAft>
              <a:buSzPts val="1300"/>
              <a:buNone/>
              <a:defRPr>
                <a:solidFill>
                  <a:srgbClr val="8B8B8D"/>
                </a:solidFill>
              </a:defRPr>
            </a:lvl8pPr>
            <a:lvl9pPr lvl="8" algn="ctr">
              <a:lnSpc>
                <a:spcPct val="100000"/>
              </a:lnSpc>
              <a:spcBef>
                <a:spcPts val="260"/>
              </a:spcBef>
              <a:spcAft>
                <a:spcPts val="0"/>
              </a:spcAft>
              <a:buSzPts val="1300"/>
              <a:buNone/>
              <a:defRPr>
                <a:solidFill>
                  <a:srgbClr val="8B8B8D"/>
                </a:solidFill>
              </a:defRPr>
            </a:lvl9pPr>
          </a:lstStyle>
          <a:p>
            <a:endParaRPr/>
          </a:p>
        </p:txBody>
      </p:sp>
      <p:sp>
        <p:nvSpPr>
          <p:cNvPr id="17" name="Google Shape;17;p24"/>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4"/>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4"/>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1pPr>
            <a:lvl2pPr marL="0" marR="0" lvl="1"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2pPr>
            <a:lvl3pPr marL="0" marR="0" lvl="2"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3pPr>
            <a:lvl4pPr marL="0" marR="0" lvl="3"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4pPr>
            <a:lvl5pPr marL="0" marR="0" lvl="4"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5pPr>
            <a:lvl6pPr marL="0" marR="0" lvl="5"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6pPr>
            <a:lvl7pPr marL="0" marR="0" lvl="6"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7pPr>
            <a:lvl8pPr marL="0" marR="0" lvl="7"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8pPr>
            <a:lvl9pPr marL="0" marR="0" lvl="8"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26"/>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6"/>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lvl1pPr marL="457200" lvl="0" indent="-325755" algn="l">
              <a:lnSpc>
                <a:spcPct val="100000"/>
              </a:lnSpc>
              <a:spcBef>
                <a:spcPts val="360"/>
              </a:spcBef>
              <a:spcAft>
                <a:spcPts val="0"/>
              </a:spcAft>
              <a:buSzPts val="1530"/>
              <a:buChar char="•"/>
              <a:defRPr/>
            </a:lvl1pPr>
            <a:lvl2pPr marL="914400" lvl="1" indent="-325755" algn="l">
              <a:lnSpc>
                <a:spcPct val="100000"/>
              </a:lnSpc>
              <a:spcBef>
                <a:spcPts val="360"/>
              </a:spcBef>
              <a:spcAft>
                <a:spcPts val="0"/>
              </a:spcAft>
              <a:buSzPts val="1530"/>
              <a:buChar char="•"/>
              <a:defRPr/>
            </a:lvl2pPr>
            <a:lvl3pPr marL="1371600" lvl="2" indent="-331469" algn="l">
              <a:lnSpc>
                <a:spcPct val="100000"/>
              </a:lnSpc>
              <a:spcBef>
                <a:spcPts val="360"/>
              </a:spcBef>
              <a:spcAft>
                <a:spcPts val="0"/>
              </a:spcAft>
              <a:buSzPts val="162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31" name="Google Shape;31;p26"/>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6"/>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6"/>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1pPr>
            <a:lvl2pPr marL="0" marR="0" lvl="1"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2pPr>
            <a:lvl3pPr marL="0" marR="0" lvl="2"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3pPr>
            <a:lvl4pPr marL="0" marR="0" lvl="3"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4pPr>
            <a:lvl5pPr marL="0" marR="0" lvl="4"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5pPr>
            <a:lvl6pPr marL="0" marR="0" lvl="5"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6pPr>
            <a:lvl7pPr marL="0" marR="0" lvl="6"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7pPr>
            <a:lvl8pPr marL="0" marR="0" lvl="7"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8pPr>
            <a:lvl9pPr marL="0" marR="0" lvl="8"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4"/>
        <p:cNvGrpSpPr/>
        <p:nvPr/>
      </p:nvGrpSpPr>
      <p:grpSpPr>
        <a:xfrm>
          <a:off x="0" y="0"/>
          <a:ext cx="0" cy="0"/>
          <a:chOff x="0" y="0"/>
          <a:chExt cx="0" cy="0"/>
        </a:xfrm>
      </p:grpSpPr>
      <p:sp>
        <p:nvSpPr>
          <p:cNvPr id="35" name="Google Shape;35;p27"/>
          <p:cNvSpPr txBox="1">
            <a:spLocks noGrp="1"/>
          </p:cNvSpPr>
          <p:nvPr>
            <p:ph type="title"/>
          </p:nvPr>
        </p:nvSpPr>
        <p:spPr>
          <a:xfrm rot="5400000">
            <a:off x="4724400" y="2514600"/>
            <a:ext cx="5867400" cy="20574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7"/>
          <p:cNvSpPr txBox="1">
            <a:spLocks noGrp="1"/>
          </p:cNvSpPr>
          <p:nvPr>
            <p:ph type="body" idx="1"/>
          </p:nvPr>
        </p:nvSpPr>
        <p:spPr>
          <a:xfrm rot="5400000">
            <a:off x="533400" y="533400"/>
            <a:ext cx="5867400" cy="6019800"/>
          </a:xfrm>
          <a:prstGeom prst="rect">
            <a:avLst/>
          </a:prstGeom>
          <a:noFill/>
          <a:ln>
            <a:noFill/>
          </a:ln>
        </p:spPr>
        <p:txBody>
          <a:bodyPr spcFirstLastPara="1" wrap="square" lIns="91425" tIns="45700" rIns="91425" bIns="45700" anchor="t" anchorCtr="0">
            <a:noAutofit/>
          </a:bodyPr>
          <a:lstStyle>
            <a:lvl1pPr marL="457200" lvl="0" indent="-325755" algn="l">
              <a:lnSpc>
                <a:spcPct val="100000"/>
              </a:lnSpc>
              <a:spcBef>
                <a:spcPts val="360"/>
              </a:spcBef>
              <a:spcAft>
                <a:spcPts val="0"/>
              </a:spcAft>
              <a:buSzPts val="1530"/>
              <a:buChar char="•"/>
              <a:defRPr/>
            </a:lvl1pPr>
            <a:lvl2pPr marL="914400" lvl="1" indent="-325755" algn="l">
              <a:lnSpc>
                <a:spcPct val="100000"/>
              </a:lnSpc>
              <a:spcBef>
                <a:spcPts val="360"/>
              </a:spcBef>
              <a:spcAft>
                <a:spcPts val="0"/>
              </a:spcAft>
              <a:buSzPts val="1530"/>
              <a:buChar char="•"/>
              <a:defRPr/>
            </a:lvl2pPr>
            <a:lvl3pPr marL="1371600" lvl="2" indent="-331469" algn="l">
              <a:lnSpc>
                <a:spcPct val="100000"/>
              </a:lnSpc>
              <a:spcBef>
                <a:spcPts val="360"/>
              </a:spcBef>
              <a:spcAft>
                <a:spcPts val="0"/>
              </a:spcAft>
              <a:buSzPts val="162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37" name="Google Shape;37;p27"/>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7"/>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7"/>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1pPr>
            <a:lvl2pPr marL="0" marR="0" lvl="1"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2pPr>
            <a:lvl3pPr marL="0" marR="0" lvl="2"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3pPr>
            <a:lvl4pPr marL="0" marR="0" lvl="3"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4pPr>
            <a:lvl5pPr marL="0" marR="0" lvl="4"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5pPr>
            <a:lvl6pPr marL="0" marR="0" lvl="5"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6pPr>
            <a:lvl7pPr marL="0" marR="0" lvl="6"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7pPr>
            <a:lvl8pPr marL="0" marR="0" lvl="7"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8pPr>
            <a:lvl9pPr marL="0" marR="0" lvl="8"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0"/>
        <p:cNvGrpSpPr/>
        <p:nvPr/>
      </p:nvGrpSpPr>
      <p:grpSpPr>
        <a:xfrm>
          <a:off x="0" y="0"/>
          <a:ext cx="0" cy="0"/>
          <a:chOff x="0" y="0"/>
          <a:chExt cx="0" cy="0"/>
        </a:xfrm>
      </p:grpSpPr>
      <p:sp>
        <p:nvSpPr>
          <p:cNvPr id="41" name="Google Shape;41;p28"/>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8"/>
          <p:cNvSpPr txBox="1">
            <a:spLocks noGrp="1"/>
          </p:cNvSpPr>
          <p:nvPr>
            <p:ph type="body" idx="1"/>
          </p:nvPr>
        </p:nvSpPr>
        <p:spPr>
          <a:xfrm rot="5400000">
            <a:off x="2133600" y="-76200"/>
            <a:ext cx="4876800" cy="8229600"/>
          </a:xfrm>
          <a:prstGeom prst="rect">
            <a:avLst/>
          </a:prstGeom>
          <a:noFill/>
          <a:ln>
            <a:noFill/>
          </a:ln>
        </p:spPr>
        <p:txBody>
          <a:bodyPr spcFirstLastPara="1" wrap="square" lIns="91425" tIns="45700" rIns="91425" bIns="45700" anchor="t" anchorCtr="0">
            <a:noAutofit/>
          </a:bodyPr>
          <a:lstStyle>
            <a:lvl1pPr marL="457200" lvl="0" indent="-325755" algn="l">
              <a:lnSpc>
                <a:spcPct val="100000"/>
              </a:lnSpc>
              <a:spcBef>
                <a:spcPts val="360"/>
              </a:spcBef>
              <a:spcAft>
                <a:spcPts val="0"/>
              </a:spcAft>
              <a:buSzPts val="1530"/>
              <a:buChar char="•"/>
              <a:defRPr/>
            </a:lvl1pPr>
            <a:lvl2pPr marL="914400" lvl="1" indent="-325755" algn="l">
              <a:lnSpc>
                <a:spcPct val="100000"/>
              </a:lnSpc>
              <a:spcBef>
                <a:spcPts val="360"/>
              </a:spcBef>
              <a:spcAft>
                <a:spcPts val="0"/>
              </a:spcAft>
              <a:buSzPts val="1530"/>
              <a:buChar char="•"/>
              <a:defRPr/>
            </a:lvl2pPr>
            <a:lvl3pPr marL="1371600" lvl="2" indent="-331469" algn="l">
              <a:lnSpc>
                <a:spcPct val="100000"/>
              </a:lnSpc>
              <a:spcBef>
                <a:spcPts val="360"/>
              </a:spcBef>
              <a:spcAft>
                <a:spcPts val="0"/>
              </a:spcAft>
              <a:buSzPts val="162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43" name="Google Shape;43;p28"/>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8"/>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8"/>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1pPr>
            <a:lvl2pPr marL="0" marR="0" lvl="1"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2pPr>
            <a:lvl3pPr marL="0" marR="0" lvl="2"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3pPr>
            <a:lvl4pPr marL="0" marR="0" lvl="3"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4pPr>
            <a:lvl5pPr marL="0" marR="0" lvl="4"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5pPr>
            <a:lvl6pPr marL="0" marR="0" lvl="5"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6pPr>
            <a:lvl7pPr marL="0" marR="0" lvl="6"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7pPr>
            <a:lvl8pPr marL="0" marR="0" lvl="7"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8pPr>
            <a:lvl9pPr marL="0" marR="0" lvl="8"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6"/>
        <p:cNvGrpSpPr/>
        <p:nvPr/>
      </p:nvGrpSpPr>
      <p:grpSpPr>
        <a:xfrm>
          <a:off x="0" y="0"/>
          <a:ext cx="0" cy="0"/>
          <a:chOff x="0" y="0"/>
          <a:chExt cx="0" cy="0"/>
        </a:xfrm>
      </p:grpSpPr>
      <p:sp>
        <p:nvSpPr>
          <p:cNvPr id="47" name="Google Shape;47;p29"/>
          <p:cNvSpPr txBox="1">
            <a:spLocks noGrp="1"/>
          </p:cNvSpPr>
          <p:nvPr>
            <p:ph type="title"/>
          </p:nvPr>
        </p:nvSpPr>
        <p:spPr>
          <a:xfrm>
            <a:off x="457200" y="792480"/>
            <a:ext cx="2142680" cy="126492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1400"/>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9"/>
          <p:cNvSpPr>
            <a:spLocks noGrp="1"/>
          </p:cNvSpPr>
          <p:nvPr>
            <p:ph type="pic" idx="2"/>
          </p:nvPr>
        </p:nvSpPr>
        <p:spPr>
          <a:xfrm>
            <a:off x="2858610" y="838201"/>
            <a:ext cx="5904390" cy="5500456"/>
          </a:xfrm>
          <a:prstGeom prst="rect">
            <a:avLst/>
          </a:prstGeom>
          <a:solidFill>
            <a:schemeClr val="lt2"/>
          </a:solidFill>
          <a:ln w="76200" cap="flat" cmpd="sng">
            <a:solidFill>
              <a:srgbClr val="FFFFFF"/>
            </a:solidFill>
            <a:prstDash val="solid"/>
            <a:miter lim="800000"/>
            <a:headEnd type="none" w="sm" len="sm"/>
            <a:tailEnd type="none" w="sm" len="sm"/>
          </a:ln>
          <a:effectLst>
            <a:outerShdw blurRad="50800" dist="12700" dir="5400000" algn="t" rotWithShape="0">
              <a:srgbClr val="000000">
                <a:alpha val="57647"/>
              </a:srgbClr>
            </a:outerShdw>
          </a:effectLst>
        </p:spPr>
      </p:sp>
      <p:sp>
        <p:nvSpPr>
          <p:cNvPr id="49" name="Google Shape;49;p29"/>
          <p:cNvSpPr txBox="1">
            <a:spLocks noGrp="1"/>
          </p:cNvSpPr>
          <p:nvPr>
            <p:ph type="body" idx="1"/>
          </p:nvPr>
        </p:nvSpPr>
        <p:spPr>
          <a:xfrm>
            <a:off x="457200" y="2133600"/>
            <a:ext cx="2139696" cy="424281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SzPts val="1190"/>
              <a:buNone/>
              <a:defRPr sz="1400"/>
            </a:lvl1pPr>
            <a:lvl2pPr marL="914400" lvl="1" indent="-228600" algn="l">
              <a:lnSpc>
                <a:spcPct val="100000"/>
              </a:lnSpc>
              <a:spcBef>
                <a:spcPts val="240"/>
              </a:spcBef>
              <a:spcAft>
                <a:spcPts val="0"/>
              </a:spcAft>
              <a:buSzPts val="1020"/>
              <a:buNone/>
              <a:defRPr sz="1200"/>
            </a:lvl2pPr>
            <a:lvl3pPr marL="1371600" lvl="2" indent="-228600" algn="l">
              <a:lnSpc>
                <a:spcPct val="100000"/>
              </a:lnSpc>
              <a:spcBef>
                <a:spcPts val="200"/>
              </a:spcBef>
              <a:spcAft>
                <a:spcPts val="0"/>
              </a:spcAft>
              <a:buSzPts val="9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SzPts val="900"/>
              <a:buNone/>
              <a:defRPr sz="900"/>
            </a:lvl6pPr>
            <a:lvl7pPr marL="3200400" lvl="6" indent="-228600" algn="l">
              <a:lnSpc>
                <a:spcPct val="100000"/>
              </a:lnSpc>
              <a:spcBef>
                <a:spcPts val="180"/>
              </a:spcBef>
              <a:spcAft>
                <a:spcPts val="0"/>
              </a:spcAft>
              <a:buSzPts val="900"/>
              <a:buNone/>
              <a:defRPr sz="900"/>
            </a:lvl7pPr>
            <a:lvl8pPr marL="3657600" lvl="7" indent="-228600" algn="l">
              <a:lnSpc>
                <a:spcPct val="100000"/>
              </a:lnSpc>
              <a:spcBef>
                <a:spcPts val="180"/>
              </a:spcBef>
              <a:spcAft>
                <a:spcPts val="0"/>
              </a:spcAft>
              <a:buSzPts val="900"/>
              <a:buNone/>
              <a:defRPr sz="900"/>
            </a:lvl8pPr>
            <a:lvl9pPr marL="4114800" lvl="8" indent="-228600" algn="l">
              <a:lnSpc>
                <a:spcPct val="100000"/>
              </a:lnSpc>
              <a:spcBef>
                <a:spcPts val="180"/>
              </a:spcBef>
              <a:spcAft>
                <a:spcPts val="0"/>
              </a:spcAft>
              <a:buSzPts val="900"/>
              <a:buNone/>
              <a:defRPr sz="900"/>
            </a:lvl9pPr>
          </a:lstStyle>
          <a:p>
            <a:endParaRPr/>
          </a:p>
        </p:txBody>
      </p:sp>
      <p:sp>
        <p:nvSpPr>
          <p:cNvPr id="50" name="Google Shape;50;p29"/>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9"/>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9"/>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1pPr>
            <a:lvl2pPr marL="0" marR="0" lvl="1"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2pPr>
            <a:lvl3pPr marL="0" marR="0" lvl="2"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3pPr>
            <a:lvl4pPr marL="0" marR="0" lvl="3"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4pPr>
            <a:lvl5pPr marL="0" marR="0" lvl="4"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5pPr>
            <a:lvl6pPr marL="0" marR="0" lvl="5"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6pPr>
            <a:lvl7pPr marL="0" marR="0" lvl="6"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7pPr>
            <a:lvl8pPr marL="0" marR="0" lvl="7"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8pPr>
            <a:lvl9pPr marL="0" marR="0" lvl="8"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30"/>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0"/>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0"/>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1pPr>
            <a:lvl2pPr marL="0" marR="0" lvl="1"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2pPr>
            <a:lvl3pPr marL="0" marR="0" lvl="2"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3pPr>
            <a:lvl4pPr marL="0" marR="0" lvl="3"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4pPr>
            <a:lvl5pPr marL="0" marR="0" lvl="4"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5pPr>
            <a:lvl6pPr marL="0" marR="0" lvl="5"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6pPr>
            <a:lvl7pPr marL="0" marR="0" lvl="6"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7pPr>
            <a:lvl8pPr marL="0" marR="0" lvl="7"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8pPr>
            <a:lvl9pPr marL="0" marR="0" lvl="8"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31"/>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1"/>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1"/>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1"/>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1pPr>
            <a:lvl2pPr marL="0" marR="0" lvl="1"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2pPr>
            <a:lvl3pPr marL="0" marR="0" lvl="2"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3pPr>
            <a:lvl4pPr marL="0" marR="0" lvl="3"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4pPr>
            <a:lvl5pPr marL="0" marR="0" lvl="4"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5pPr>
            <a:lvl6pPr marL="0" marR="0" lvl="5"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6pPr>
            <a:lvl7pPr marL="0" marR="0" lvl="6"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7pPr>
            <a:lvl8pPr marL="0" marR="0" lvl="7"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8pPr>
            <a:lvl9pPr marL="0" marR="0" lvl="8"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2"/>
        <p:cNvGrpSpPr/>
        <p:nvPr/>
      </p:nvGrpSpPr>
      <p:grpSpPr>
        <a:xfrm>
          <a:off x="0" y="0"/>
          <a:ext cx="0" cy="0"/>
          <a:chOff x="0" y="0"/>
          <a:chExt cx="0" cy="0"/>
        </a:xfrm>
      </p:grpSpPr>
      <p:sp>
        <p:nvSpPr>
          <p:cNvPr id="63" name="Google Shape;63;p32"/>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2"/>
          <p:cNvSpPr txBox="1">
            <a:spLocks noGrp="1"/>
          </p:cNvSpPr>
          <p:nvPr>
            <p:ph type="body" idx="1"/>
          </p:nvPr>
        </p:nvSpPr>
        <p:spPr>
          <a:xfrm>
            <a:off x="457200" y="1673352"/>
            <a:ext cx="4038600" cy="4718304"/>
          </a:xfrm>
          <a:prstGeom prst="rect">
            <a:avLst/>
          </a:prstGeom>
          <a:noFill/>
          <a:ln>
            <a:noFill/>
          </a:ln>
        </p:spPr>
        <p:txBody>
          <a:bodyPr spcFirstLastPara="1" wrap="square" lIns="91425" tIns="45700" rIns="91425" bIns="45700" anchor="t" anchorCtr="0">
            <a:noAutofit/>
          </a:bodyPr>
          <a:lstStyle>
            <a:lvl1pPr marL="457200" lvl="0" indent="-379730" algn="l">
              <a:lnSpc>
                <a:spcPct val="100000"/>
              </a:lnSpc>
              <a:spcBef>
                <a:spcPts val="560"/>
              </a:spcBef>
              <a:spcAft>
                <a:spcPts val="0"/>
              </a:spcAft>
              <a:buSzPts val="2380"/>
              <a:buChar char="•"/>
              <a:defRPr sz="2800"/>
            </a:lvl1pPr>
            <a:lvl2pPr marL="914400" lvl="1" indent="-358140" algn="l">
              <a:lnSpc>
                <a:spcPct val="100000"/>
              </a:lnSpc>
              <a:spcBef>
                <a:spcPts val="480"/>
              </a:spcBef>
              <a:spcAft>
                <a:spcPts val="0"/>
              </a:spcAft>
              <a:buSzPts val="2040"/>
              <a:buChar char="•"/>
              <a:defRPr sz="2400"/>
            </a:lvl2pPr>
            <a:lvl3pPr marL="1371600" lvl="2" indent="-342900" algn="l">
              <a:lnSpc>
                <a:spcPct val="100000"/>
              </a:lnSpc>
              <a:spcBef>
                <a:spcPts val="400"/>
              </a:spcBef>
              <a:spcAft>
                <a:spcPts val="0"/>
              </a:spcAft>
              <a:buSzPts val="18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SzPts val="1800"/>
              <a:buChar char="•"/>
              <a:defRPr sz="1800"/>
            </a:lvl6pPr>
            <a:lvl7pPr marL="3200400" lvl="6" indent="-342900" algn="l">
              <a:lnSpc>
                <a:spcPct val="100000"/>
              </a:lnSpc>
              <a:spcBef>
                <a:spcPts val="360"/>
              </a:spcBef>
              <a:spcAft>
                <a:spcPts val="0"/>
              </a:spcAft>
              <a:buSzPts val="1800"/>
              <a:buChar char="•"/>
              <a:defRPr sz="1800"/>
            </a:lvl7pPr>
            <a:lvl8pPr marL="3657600" lvl="7" indent="-342900" algn="l">
              <a:lnSpc>
                <a:spcPct val="100000"/>
              </a:lnSpc>
              <a:spcBef>
                <a:spcPts val="360"/>
              </a:spcBef>
              <a:spcAft>
                <a:spcPts val="0"/>
              </a:spcAft>
              <a:buSzPts val="1800"/>
              <a:buChar char="•"/>
              <a:defRPr sz="1800"/>
            </a:lvl8pPr>
            <a:lvl9pPr marL="4114800" lvl="8" indent="-342900" algn="l">
              <a:lnSpc>
                <a:spcPct val="100000"/>
              </a:lnSpc>
              <a:spcBef>
                <a:spcPts val="360"/>
              </a:spcBef>
              <a:spcAft>
                <a:spcPts val="0"/>
              </a:spcAft>
              <a:buSzPts val="1800"/>
              <a:buChar char="•"/>
              <a:defRPr sz="1800"/>
            </a:lvl9pPr>
          </a:lstStyle>
          <a:p>
            <a:endParaRPr/>
          </a:p>
        </p:txBody>
      </p:sp>
      <p:sp>
        <p:nvSpPr>
          <p:cNvPr id="65" name="Google Shape;65;p32"/>
          <p:cNvSpPr txBox="1">
            <a:spLocks noGrp="1"/>
          </p:cNvSpPr>
          <p:nvPr>
            <p:ph type="body" idx="2"/>
          </p:nvPr>
        </p:nvSpPr>
        <p:spPr>
          <a:xfrm>
            <a:off x="4648200" y="1673352"/>
            <a:ext cx="4038600" cy="4718304"/>
          </a:xfrm>
          <a:prstGeom prst="rect">
            <a:avLst/>
          </a:prstGeom>
          <a:noFill/>
          <a:ln>
            <a:noFill/>
          </a:ln>
        </p:spPr>
        <p:txBody>
          <a:bodyPr spcFirstLastPara="1" wrap="square" lIns="91425" tIns="45700" rIns="91425" bIns="45700" anchor="t" anchorCtr="0">
            <a:noAutofit/>
          </a:bodyPr>
          <a:lstStyle>
            <a:lvl1pPr marL="457200" lvl="0" indent="-379730" algn="l">
              <a:lnSpc>
                <a:spcPct val="100000"/>
              </a:lnSpc>
              <a:spcBef>
                <a:spcPts val="560"/>
              </a:spcBef>
              <a:spcAft>
                <a:spcPts val="0"/>
              </a:spcAft>
              <a:buSzPts val="2380"/>
              <a:buChar char="•"/>
              <a:defRPr sz="2800"/>
            </a:lvl1pPr>
            <a:lvl2pPr marL="914400" lvl="1" indent="-358140" algn="l">
              <a:lnSpc>
                <a:spcPct val="100000"/>
              </a:lnSpc>
              <a:spcBef>
                <a:spcPts val="480"/>
              </a:spcBef>
              <a:spcAft>
                <a:spcPts val="0"/>
              </a:spcAft>
              <a:buSzPts val="2040"/>
              <a:buChar char="•"/>
              <a:defRPr sz="2400"/>
            </a:lvl2pPr>
            <a:lvl3pPr marL="1371600" lvl="2" indent="-342900" algn="l">
              <a:lnSpc>
                <a:spcPct val="100000"/>
              </a:lnSpc>
              <a:spcBef>
                <a:spcPts val="400"/>
              </a:spcBef>
              <a:spcAft>
                <a:spcPts val="0"/>
              </a:spcAft>
              <a:buSzPts val="18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SzPts val="1800"/>
              <a:buChar char="•"/>
              <a:defRPr sz="1800"/>
            </a:lvl6pPr>
            <a:lvl7pPr marL="3200400" lvl="6" indent="-342900" algn="l">
              <a:lnSpc>
                <a:spcPct val="100000"/>
              </a:lnSpc>
              <a:spcBef>
                <a:spcPts val="360"/>
              </a:spcBef>
              <a:spcAft>
                <a:spcPts val="0"/>
              </a:spcAft>
              <a:buSzPts val="1800"/>
              <a:buChar char="•"/>
              <a:defRPr sz="1800"/>
            </a:lvl7pPr>
            <a:lvl8pPr marL="3657600" lvl="7" indent="-342900" algn="l">
              <a:lnSpc>
                <a:spcPct val="100000"/>
              </a:lnSpc>
              <a:spcBef>
                <a:spcPts val="360"/>
              </a:spcBef>
              <a:spcAft>
                <a:spcPts val="0"/>
              </a:spcAft>
              <a:buSzPts val="1800"/>
              <a:buChar char="•"/>
              <a:defRPr sz="1800"/>
            </a:lvl8pPr>
            <a:lvl9pPr marL="4114800" lvl="8" indent="-342900" algn="l">
              <a:lnSpc>
                <a:spcPct val="100000"/>
              </a:lnSpc>
              <a:spcBef>
                <a:spcPts val="360"/>
              </a:spcBef>
              <a:spcAft>
                <a:spcPts val="0"/>
              </a:spcAft>
              <a:buSzPts val="1800"/>
              <a:buChar char="•"/>
              <a:defRPr sz="1800"/>
            </a:lvl9pPr>
          </a:lstStyle>
          <a:p>
            <a:endParaRPr/>
          </a:p>
        </p:txBody>
      </p:sp>
      <p:sp>
        <p:nvSpPr>
          <p:cNvPr id="66" name="Google Shape;66;p32"/>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2"/>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2"/>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1pPr>
            <a:lvl2pPr marL="0" marR="0" lvl="1"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2pPr>
            <a:lvl3pPr marL="0" marR="0" lvl="2"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3pPr>
            <a:lvl4pPr marL="0" marR="0" lvl="3"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4pPr>
            <a:lvl5pPr marL="0" marR="0" lvl="4"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5pPr>
            <a:lvl6pPr marL="0" marR="0" lvl="5"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6pPr>
            <a:lvl7pPr marL="0" marR="0" lvl="6"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7pPr>
            <a:lvl8pPr marL="0" marR="0" lvl="7"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8pPr>
            <a:lvl9pPr marL="0" marR="0" lvl="8" indent="0" algn="l">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3"/>
          <p:cNvSpPr txBox="1"/>
          <p:nvPr/>
        </p:nvSpPr>
        <p:spPr>
          <a:xfrm>
            <a:off x="0" y="220662"/>
            <a:ext cx="9144000" cy="228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ahoma"/>
              <a:ea typeface="Tahoma"/>
              <a:cs typeface="Tahoma"/>
              <a:sym typeface="Tahoma"/>
            </a:endParaRPr>
          </a:p>
        </p:txBody>
      </p:sp>
      <p:sp>
        <p:nvSpPr>
          <p:cNvPr id="7" name="Google Shape;7;p23"/>
          <p:cNvSpPr txBox="1"/>
          <p:nvPr/>
        </p:nvSpPr>
        <p:spPr>
          <a:xfrm>
            <a:off x="0" y="0"/>
            <a:ext cx="9144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ahoma"/>
              <a:ea typeface="Tahoma"/>
              <a:cs typeface="Tahoma"/>
              <a:sym typeface="Tahoma"/>
            </a:endParaRPr>
          </a:p>
        </p:txBody>
      </p:sp>
      <p:cxnSp>
        <p:nvCxnSpPr>
          <p:cNvPr id="8" name="Google Shape;8;p23"/>
          <p:cNvCxnSpPr/>
          <p:nvPr/>
        </p:nvCxnSpPr>
        <p:spPr>
          <a:xfrm>
            <a:off x="685800" y="3398837"/>
            <a:ext cx="7848600" cy="1587"/>
          </a:xfrm>
          <a:prstGeom prst="straightConnector1">
            <a:avLst/>
          </a:prstGeom>
          <a:noFill/>
          <a:ln w="19050" cap="flat" cmpd="sng">
            <a:solidFill>
              <a:schemeClr val="dk2"/>
            </a:solidFill>
            <a:prstDash val="solid"/>
            <a:miter lim="800000"/>
            <a:headEnd type="none" w="sm" len="sm"/>
            <a:tailEnd type="none" w="sm" len="sm"/>
          </a:ln>
        </p:spPr>
      </p:cxnSp>
      <p:sp>
        <p:nvSpPr>
          <p:cNvPr id="9" name="Google Shape;9;p23"/>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9pPr>
          </a:lstStyle>
          <a:p>
            <a:endParaRPr/>
          </a:p>
        </p:txBody>
      </p:sp>
      <p:sp>
        <p:nvSpPr>
          <p:cNvPr id="10" name="Google Shape;10;p23"/>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lvl1pPr marL="457200" marR="0" lvl="0" indent="-358140" algn="l" rtl="0">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rtl="0">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rtl="0">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11" name="Google Shape;11;p23"/>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9pPr>
          </a:lstStyle>
          <a:p>
            <a:endParaRPr/>
          </a:p>
        </p:txBody>
      </p:sp>
      <p:sp>
        <p:nvSpPr>
          <p:cNvPr id="12" name="Google Shape;12;p23"/>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9pPr>
          </a:lstStyle>
          <a:p>
            <a:endParaRPr/>
          </a:p>
        </p:txBody>
      </p:sp>
      <p:sp>
        <p:nvSpPr>
          <p:cNvPr id="13" name="Google Shape;13;p23"/>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1pPr>
            <a:lvl2pPr marL="0" marR="0" lvl="1"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2pPr>
            <a:lvl3pPr marL="0" marR="0" lvl="2"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3pPr>
            <a:lvl4pPr marL="0" marR="0" lvl="3"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4pPr>
            <a:lvl5pPr marL="0" marR="0" lvl="4"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5pPr>
            <a:lvl6pPr marL="0" marR="0" lvl="5"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6pPr>
            <a:lvl7pPr marL="0" marR="0" lvl="6"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7pPr>
            <a:lvl8pPr marL="0" marR="0" lvl="7"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8pPr>
            <a:lvl9pPr marL="0" marR="0" lvl="8"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en-US"/>
              <a:t>‹#›</a:t>
            </a:fld>
            <a:endParaRPr b="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
        <p:cNvGrpSpPr/>
        <p:nvPr/>
      </p:nvGrpSpPr>
      <p:grpSpPr>
        <a:xfrm>
          <a:off x="0" y="0"/>
          <a:ext cx="0" cy="0"/>
          <a:chOff x="0" y="0"/>
          <a:chExt cx="0" cy="0"/>
        </a:xfrm>
      </p:grpSpPr>
      <p:sp>
        <p:nvSpPr>
          <p:cNvPr id="21" name="Google Shape;21;p25"/>
          <p:cNvSpPr txBox="1"/>
          <p:nvPr/>
        </p:nvSpPr>
        <p:spPr>
          <a:xfrm>
            <a:off x="0" y="220662"/>
            <a:ext cx="9144000" cy="228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ahoma"/>
              <a:ea typeface="Tahoma"/>
              <a:cs typeface="Tahoma"/>
              <a:sym typeface="Tahoma"/>
            </a:endParaRPr>
          </a:p>
        </p:txBody>
      </p:sp>
      <p:sp>
        <p:nvSpPr>
          <p:cNvPr id="22" name="Google Shape;22;p25"/>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Arial"/>
                <a:ea typeface="Arial"/>
                <a:cs typeface="Arial"/>
                <a:sym typeface="Arial"/>
              </a:defRPr>
            </a:lvl9pPr>
          </a:lstStyle>
          <a:p>
            <a:endParaRPr/>
          </a:p>
        </p:txBody>
      </p:sp>
      <p:sp>
        <p:nvSpPr>
          <p:cNvPr id="23" name="Google Shape;23;p25"/>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lvl1pPr marL="457200" marR="0" lvl="0" indent="-358140" algn="l" rtl="0">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rtl="0">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rtl="0">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24" name="Google Shape;24;p25"/>
          <p:cNvSpPr txBox="1"/>
          <p:nvPr/>
        </p:nvSpPr>
        <p:spPr>
          <a:xfrm>
            <a:off x="0" y="0"/>
            <a:ext cx="9144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ahoma"/>
              <a:ea typeface="Tahoma"/>
              <a:cs typeface="Tahoma"/>
              <a:sym typeface="Tahoma"/>
            </a:endParaRPr>
          </a:p>
        </p:txBody>
      </p:sp>
      <p:sp>
        <p:nvSpPr>
          <p:cNvPr id="25" name="Google Shape;25;p25"/>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9pPr>
          </a:lstStyle>
          <a:p>
            <a:endParaRPr/>
          </a:p>
        </p:txBody>
      </p:sp>
      <p:sp>
        <p:nvSpPr>
          <p:cNvPr id="26" name="Google Shape;26;p25"/>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9pPr>
          </a:lstStyle>
          <a:p>
            <a:endParaRPr/>
          </a:p>
        </p:txBody>
      </p:sp>
      <p:sp>
        <p:nvSpPr>
          <p:cNvPr id="27" name="Google Shape;27;p25"/>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1pPr>
            <a:lvl2pPr marL="0" marR="0" lvl="1"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2pPr>
            <a:lvl3pPr marL="0" marR="0" lvl="2"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3pPr>
            <a:lvl4pPr marL="0" marR="0" lvl="3"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4pPr>
            <a:lvl5pPr marL="0" marR="0" lvl="4"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5pPr>
            <a:lvl6pPr marL="0" marR="0" lvl="5"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6pPr>
            <a:lvl7pPr marL="0" marR="0" lvl="6"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7pPr>
            <a:lvl8pPr marL="0" marR="0" lvl="7"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8pPr>
            <a:lvl9pPr marL="0" marR="0" lvl="8" indent="0" algn="l" rtl="0">
              <a:lnSpc>
                <a:spcPct val="100000"/>
              </a:lnSpc>
              <a:spcBef>
                <a:spcPts val="0"/>
              </a:spcBef>
              <a:spcAft>
                <a:spcPts val="0"/>
              </a:spcAft>
              <a:buClr>
                <a:srgbClr val="FFFFFF"/>
              </a:buClr>
              <a:buSzPts val="1400"/>
              <a:buFont typeface="Tahoma"/>
              <a:buNone/>
              <a:defRPr sz="1400" b="1" i="0" u="none" strike="noStrike" cap="none">
                <a:solidFill>
                  <a:srgbClr val="FFFFFF"/>
                </a:solidFill>
                <a:latin typeface="Tahoma"/>
                <a:ea typeface="Tahoma"/>
                <a:cs typeface="Tahoma"/>
                <a:sym typeface="Tahoma"/>
              </a:defRPr>
            </a:lvl9pPr>
          </a:lstStyle>
          <a:p>
            <a:pPr marL="0" lvl="0" indent="0" algn="l" rtl="0">
              <a:spcBef>
                <a:spcPts val="0"/>
              </a:spcBef>
              <a:spcAft>
                <a:spcPts val="0"/>
              </a:spcAft>
              <a:buNone/>
            </a:pPr>
            <a:fld id="{00000000-1234-1234-1234-123412341234}" type="slidenum">
              <a:rPr lang="en-US"/>
              <a:t>‹#›</a:t>
            </a:fld>
            <a:endParaRPr b="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windmillprimaryschool.co.uk/policie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www.windmillprimaryschool.co.uk/information-for-families/holiday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holywell.northumberland.sch.uk"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holywell.northumberland.sch.uk/"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cielschooluniform.co.uk/holywell-village-first-school/"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bbc.co.uk/bitesize/articles/z78dtcw?at_mid=9l3LgOL8wZ&amp;at_campaign=Bitesize_Time_for_School&amp;at_medium=display_ad&amp;at_campaign_type=owned&amp;at_audience_id=SS&amp;at_product=bitesize&amp;at_ptr_name=bbc&amp;at_ptr_type=media&amp;at_format=image&amp;at_objective=consumption&amp;at_bbc_team=BBC"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
          <p:cNvSpPr txBox="1">
            <a:spLocks noGrp="1"/>
          </p:cNvSpPr>
          <p:nvPr>
            <p:ph type="ctrTitle"/>
          </p:nvPr>
        </p:nvSpPr>
        <p:spPr>
          <a:xfrm>
            <a:off x="971550" y="2349500"/>
            <a:ext cx="6102350" cy="1584325"/>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2"/>
              </a:buClr>
              <a:buSzPts val="3600"/>
              <a:buFont typeface="Arial"/>
              <a:buNone/>
            </a:pPr>
            <a:r>
              <a:rPr lang="en-US" sz="3600" b="0" i="0" u="none">
                <a:solidFill>
                  <a:schemeClr val="dk2"/>
                </a:solidFill>
                <a:latin typeface="Arial"/>
                <a:ea typeface="Arial"/>
                <a:cs typeface="Arial"/>
                <a:sym typeface="Arial"/>
              </a:rPr>
              <a:t>WELCOME MEETING FOR PARENTS OF CHILDREN STARTING SCHOOL IN SEPTEMBER 20</a:t>
            </a:r>
            <a:r>
              <a:rPr lang="en-US" sz="3600"/>
              <a:t>25</a:t>
            </a:r>
            <a:endParaRPr/>
          </a:p>
        </p:txBody>
      </p:sp>
      <p:sp>
        <p:nvSpPr>
          <p:cNvPr id="74" name="Google Shape;74;p1"/>
          <p:cNvSpPr txBox="1">
            <a:spLocks noGrp="1"/>
          </p:cNvSpPr>
          <p:nvPr>
            <p:ph type="subTitle" idx="1"/>
          </p:nvPr>
        </p:nvSpPr>
        <p:spPr>
          <a:xfrm>
            <a:off x="692150" y="4027487"/>
            <a:ext cx="6400800" cy="1752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40"/>
              <a:buNone/>
            </a:pPr>
            <a:r>
              <a:rPr lang="en-US" sz="2400" b="0" i="0" u="none">
                <a:solidFill>
                  <a:srgbClr val="0066FF"/>
                </a:solidFill>
                <a:latin typeface="Arial"/>
                <a:ea typeface="Arial"/>
                <a:cs typeface="Arial"/>
                <a:sym typeface="Arial"/>
              </a:rPr>
              <a:t>Holywell Village First School:</a:t>
            </a:r>
            <a:endParaRPr/>
          </a:p>
          <a:p>
            <a:pPr marL="0" lvl="0" indent="0" algn="l" rtl="0">
              <a:lnSpc>
                <a:spcPct val="100000"/>
              </a:lnSpc>
              <a:spcBef>
                <a:spcPts val="480"/>
              </a:spcBef>
              <a:spcAft>
                <a:spcPts val="0"/>
              </a:spcAft>
              <a:buSzPts val="2040"/>
              <a:buNone/>
            </a:pPr>
            <a:r>
              <a:rPr lang="en-US" sz="2400" b="0" i="0" u="none">
                <a:solidFill>
                  <a:srgbClr val="0070C0"/>
                </a:solidFill>
                <a:latin typeface="Arial"/>
                <a:ea typeface="Arial"/>
                <a:cs typeface="Arial"/>
                <a:sym typeface="Arial"/>
              </a:rPr>
              <a:t>Making Learning an Adventure</a:t>
            </a:r>
            <a:endParaRPr/>
          </a:p>
        </p:txBody>
      </p:sp>
      <p:pic>
        <p:nvPicPr>
          <p:cNvPr id="75" name="Google Shape;75;p1" descr="C:\Users\Sarah.Brett\Documents\Head Teacher\school stationery\HWFS Logo + strap COL.JPG"/>
          <p:cNvPicPr preferRelativeResize="0"/>
          <p:nvPr/>
        </p:nvPicPr>
        <p:blipFill rotWithShape="1">
          <a:blip r:embed="rId3">
            <a:alphaModFix/>
          </a:blip>
          <a:srcRect/>
          <a:stretch/>
        </p:blipFill>
        <p:spPr>
          <a:xfrm>
            <a:off x="7259637" y="549275"/>
            <a:ext cx="1601787" cy="968375"/>
          </a:xfrm>
          <a:prstGeom prst="rect">
            <a:avLst/>
          </a:prstGeom>
          <a:noFill/>
          <a:ln>
            <a:noFill/>
          </a:ln>
        </p:spPr>
      </p:pic>
      <p:pic>
        <p:nvPicPr>
          <p:cNvPr id="76" name="Google Shape;76;p1"/>
          <p:cNvPicPr preferRelativeResize="0"/>
          <p:nvPr/>
        </p:nvPicPr>
        <p:blipFill rotWithShape="1">
          <a:blip r:embed="rId4">
            <a:alphaModFix/>
          </a:blip>
          <a:srcRect/>
          <a:stretch/>
        </p:blipFill>
        <p:spPr>
          <a:xfrm>
            <a:off x="5930900" y="4437062"/>
            <a:ext cx="2657475" cy="1714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9"/>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000"/>
              <a:buFont typeface="Arial"/>
              <a:buNone/>
            </a:pPr>
            <a:r>
              <a:rPr lang="en-US" sz="4000" b="0" i="0" u="none">
                <a:solidFill>
                  <a:schemeClr val="dk2"/>
                </a:solidFill>
                <a:latin typeface="Arial"/>
                <a:ea typeface="Arial"/>
                <a:cs typeface="Arial"/>
                <a:sym typeface="Arial"/>
              </a:rPr>
              <a:t>Nursery Staff</a:t>
            </a:r>
            <a:endParaRPr/>
          </a:p>
        </p:txBody>
      </p:sp>
      <p:sp>
        <p:nvSpPr>
          <p:cNvPr id="138" name="Google Shape;138;p9"/>
          <p:cNvSpPr txBox="1">
            <a:spLocks noGrp="1"/>
          </p:cNvSpPr>
          <p:nvPr>
            <p:ph type="body" idx="1"/>
          </p:nvPr>
        </p:nvSpPr>
        <p:spPr>
          <a:xfrm>
            <a:off x="1581437" y="2022500"/>
            <a:ext cx="5664300" cy="403200"/>
          </a:xfrm>
          <a:prstGeom prst="rect">
            <a:avLst/>
          </a:prstGeom>
          <a:noFill/>
          <a:ln>
            <a:noFill/>
          </a:ln>
        </p:spPr>
        <p:txBody>
          <a:bodyPr spcFirstLastPara="1" wrap="square" lIns="91425" tIns="45700" rIns="91425" bIns="45700" anchor="t" anchorCtr="0">
            <a:noAutofit/>
          </a:bodyPr>
          <a:lstStyle/>
          <a:p>
            <a:pPr marL="182562" marR="0" lvl="0" indent="-182562" algn="l" rtl="0">
              <a:lnSpc>
                <a:spcPct val="100000"/>
              </a:lnSpc>
              <a:spcBef>
                <a:spcPts val="0"/>
              </a:spcBef>
              <a:spcAft>
                <a:spcPts val="0"/>
              </a:spcAft>
              <a:buClr>
                <a:schemeClr val="accent1"/>
              </a:buClr>
              <a:buSzPts val="1700"/>
              <a:buFont typeface="Arial"/>
              <a:buChar char="•"/>
            </a:pPr>
            <a:r>
              <a:rPr lang="en-US" sz="2000"/>
              <a:t>Joy Bramley </a:t>
            </a:r>
            <a:r>
              <a:rPr lang="en-US" sz="2000" b="0" i="0" u="none">
                <a:solidFill>
                  <a:schemeClr val="dk1"/>
                </a:solidFill>
                <a:latin typeface="Arial"/>
                <a:ea typeface="Arial"/>
                <a:cs typeface="Arial"/>
                <a:sym typeface="Arial"/>
              </a:rPr>
              <a:t>– Nursery Teacher</a:t>
            </a:r>
            <a:endParaRPr/>
          </a:p>
          <a:p>
            <a:pPr marL="182562" marR="0" lvl="0" indent="-74612" algn="l" rtl="0">
              <a:lnSpc>
                <a:spcPct val="100000"/>
              </a:lnSpc>
              <a:spcBef>
                <a:spcPts val="400"/>
              </a:spcBef>
              <a:spcAft>
                <a:spcPts val="0"/>
              </a:spcAft>
              <a:buClr>
                <a:schemeClr val="accent1"/>
              </a:buClr>
              <a:buSzPts val="1700"/>
              <a:buFont typeface="Arial"/>
              <a:buNone/>
            </a:pPr>
            <a:endParaRPr sz="2000" b="0" i="0" u="none">
              <a:solidFill>
                <a:schemeClr val="dk1"/>
              </a:solidFill>
              <a:latin typeface="Arial"/>
              <a:ea typeface="Arial"/>
              <a:cs typeface="Arial"/>
              <a:sym typeface="Arial"/>
            </a:endParaRPr>
          </a:p>
          <a:p>
            <a:pPr marL="182562" marR="0" lvl="0" indent="-74612" algn="l" rtl="0">
              <a:lnSpc>
                <a:spcPct val="100000"/>
              </a:lnSpc>
              <a:spcBef>
                <a:spcPts val="400"/>
              </a:spcBef>
              <a:spcAft>
                <a:spcPts val="0"/>
              </a:spcAft>
              <a:buClr>
                <a:schemeClr val="accent1"/>
              </a:buClr>
              <a:buSzPts val="1700"/>
              <a:buFont typeface="Arial"/>
              <a:buNone/>
            </a:pPr>
            <a:endParaRPr sz="2000" b="0" i="0" u="none">
              <a:solidFill>
                <a:schemeClr val="dk1"/>
              </a:solidFill>
              <a:latin typeface="Arial"/>
              <a:ea typeface="Arial"/>
              <a:cs typeface="Arial"/>
              <a:sym typeface="Arial"/>
            </a:endParaRPr>
          </a:p>
          <a:p>
            <a:pPr marL="182563" marR="0" lvl="0" indent="-74613" algn="l" rtl="0">
              <a:lnSpc>
                <a:spcPct val="100000"/>
              </a:lnSpc>
              <a:spcBef>
                <a:spcPts val="400"/>
              </a:spcBef>
              <a:spcAft>
                <a:spcPts val="0"/>
              </a:spcAft>
              <a:buClr>
                <a:schemeClr val="accent1"/>
              </a:buClr>
              <a:buSzPts val="1700"/>
              <a:buFont typeface="Arial"/>
              <a:buNone/>
            </a:pPr>
            <a:endParaRPr sz="2000" b="0" i="0" u="none">
              <a:solidFill>
                <a:schemeClr val="dk1"/>
              </a:solidFill>
              <a:latin typeface="Arial"/>
              <a:ea typeface="Arial"/>
              <a:cs typeface="Arial"/>
              <a:sym typeface="Arial"/>
            </a:endParaRPr>
          </a:p>
        </p:txBody>
      </p:sp>
      <p:sp>
        <p:nvSpPr>
          <p:cNvPr id="139" name="Google Shape;139;p9"/>
          <p:cNvSpPr txBox="1"/>
          <p:nvPr/>
        </p:nvSpPr>
        <p:spPr>
          <a:xfrm>
            <a:off x="1049337" y="2924175"/>
            <a:ext cx="5754687" cy="17541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Tahoma"/>
              <a:buNone/>
            </a:pPr>
            <a:endParaRPr sz="1800" b="0" i="0" u="none" strike="noStrike" cap="none">
              <a:solidFill>
                <a:schemeClr val="dk1"/>
              </a:solidFill>
              <a:latin typeface="Tahoma"/>
              <a:ea typeface="Tahoma"/>
              <a:cs typeface="Tahoma"/>
              <a:sym typeface="Tahoma"/>
            </a:endParaRPr>
          </a:p>
          <a:p>
            <a:pPr marL="0" marR="0" lvl="0" indent="0" algn="l" rtl="0">
              <a:lnSpc>
                <a:spcPct val="100000"/>
              </a:lnSpc>
              <a:spcBef>
                <a:spcPts val="0"/>
              </a:spcBef>
              <a:spcAft>
                <a:spcPts val="0"/>
              </a:spcAft>
              <a:buClr>
                <a:schemeClr val="dk1"/>
              </a:buClr>
              <a:buSzPts val="1800"/>
              <a:buFont typeface="Tahoma"/>
              <a:buNone/>
            </a:pPr>
            <a:endParaRPr sz="1800" b="0" i="0" u="none" strike="noStrike" cap="none">
              <a:solidFill>
                <a:schemeClr val="dk1"/>
              </a:solidFill>
              <a:latin typeface="Tahoma"/>
              <a:ea typeface="Tahoma"/>
              <a:cs typeface="Tahoma"/>
              <a:sym typeface="Tahoma"/>
            </a:endParaRPr>
          </a:p>
          <a:p>
            <a:pPr marL="0" marR="0" lvl="0" indent="0" algn="l" rtl="0">
              <a:lnSpc>
                <a:spcPct val="100000"/>
              </a:lnSpc>
              <a:spcBef>
                <a:spcPts val="0"/>
              </a:spcBef>
              <a:spcAft>
                <a:spcPts val="0"/>
              </a:spcAft>
              <a:buClr>
                <a:schemeClr val="dk1"/>
              </a:buClr>
              <a:buSzPts val="1800"/>
              <a:buFont typeface="Tahoma"/>
              <a:buNone/>
            </a:pPr>
            <a:endParaRPr sz="1800" b="0" i="0" u="none" strike="noStrike" cap="none">
              <a:solidFill>
                <a:schemeClr val="dk1"/>
              </a:solidFill>
              <a:latin typeface="Tahoma"/>
              <a:ea typeface="Tahoma"/>
              <a:cs typeface="Tahoma"/>
              <a:sym typeface="Tahoma"/>
            </a:endParaRPr>
          </a:p>
          <a:p>
            <a:pPr marL="0" marR="0" lvl="0" indent="0" algn="l" rtl="0">
              <a:lnSpc>
                <a:spcPct val="100000"/>
              </a:lnSpc>
              <a:spcBef>
                <a:spcPts val="0"/>
              </a:spcBef>
              <a:spcAft>
                <a:spcPts val="0"/>
              </a:spcAft>
              <a:buClr>
                <a:schemeClr val="dk1"/>
              </a:buClr>
              <a:buSzPts val="1800"/>
              <a:buFont typeface="Tahoma"/>
              <a:buNone/>
            </a:pPr>
            <a:endParaRPr sz="1800" b="0" i="0" u="none" strike="noStrike" cap="none">
              <a:solidFill>
                <a:schemeClr val="dk1"/>
              </a:solidFill>
              <a:latin typeface="Tahoma"/>
              <a:ea typeface="Tahoma"/>
              <a:cs typeface="Tahoma"/>
              <a:sym typeface="Tahoma"/>
            </a:endParaRPr>
          </a:p>
          <a:p>
            <a:pPr marL="0" marR="0" lvl="0" indent="0" algn="l" rtl="0">
              <a:lnSpc>
                <a:spcPct val="100000"/>
              </a:lnSpc>
              <a:spcBef>
                <a:spcPts val="0"/>
              </a:spcBef>
              <a:spcAft>
                <a:spcPts val="0"/>
              </a:spcAft>
              <a:buClr>
                <a:schemeClr val="dk1"/>
              </a:buClr>
              <a:buSzPts val="1800"/>
              <a:buFont typeface="Tahoma"/>
              <a:buNone/>
            </a:pPr>
            <a:endParaRPr sz="1800" b="0" i="0" u="none" strike="noStrike" cap="none">
              <a:solidFill>
                <a:schemeClr val="dk1"/>
              </a:solidFill>
              <a:latin typeface="Tahoma"/>
              <a:ea typeface="Tahoma"/>
              <a:cs typeface="Tahoma"/>
              <a:sym typeface="Tahom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ahoma"/>
              <a:ea typeface="Tahoma"/>
              <a:cs typeface="Tahoma"/>
              <a:sym typeface="Tahoma"/>
            </a:endParaRPr>
          </a:p>
        </p:txBody>
      </p:sp>
      <p:sp>
        <p:nvSpPr>
          <p:cNvPr id="140" name="Google Shape;140;p9"/>
          <p:cNvSpPr txBox="1"/>
          <p:nvPr/>
        </p:nvSpPr>
        <p:spPr>
          <a:xfrm>
            <a:off x="3348037" y="5084762"/>
            <a:ext cx="4752975" cy="6461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Tahoma"/>
              <a:buNone/>
            </a:pPr>
            <a:r>
              <a:rPr lang="en-US" sz="1800" b="0" i="0" u="none" strike="noStrike" cap="none">
                <a:solidFill>
                  <a:schemeClr val="dk1"/>
                </a:solidFill>
                <a:latin typeface="Tahoma"/>
                <a:ea typeface="Tahoma"/>
                <a:cs typeface="Tahoma"/>
                <a:sym typeface="Tahoma"/>
              </a:rPr>
              <a:t>Mrs Juliet Freel – Nursery Nurse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ahoma"/>
              <a:ea typeface="Tahoma"/>
              <a:cs typeface="Tahoma"/>
              <a:sym typeface="Tahoma"/>
            </a:endParaRPr>
          </a:p>
        </p:txBody>
      </p:sp>
      <p:pic>
        <p:nvPicPr>
          <p:cNvPr id="141" name="Google Shape;141;p9"/>
          <p:cNvPicPr preferRelativeResize="0"/>
          <p:nvPr/>
        </p:nvPicPr>
        <p:blipFill rotWithShape="1">
          <a:blip r:embed="rId3">
            <a:alphaModFix/>
          </a:blip>
          <a:srcRect/>
          <a:stretch/>
        </p:blipFill>
        <p:spPr>
          <a:xfrm>
            <a:off x="1319357" y="3635584"/>
            <a:ext cx="1793875" cy="2679690"/>
          </a:xfrm>
          <a:prstGeom prst="rect">
            <a:avLst/>
          </a:prstGeom>
          <a:noFill/>
          <a:ln>
            <a:noFill/>
          </a:ln>
        </p:spPr>
      </p:pic>
      <p:pic>
        <p:nvPicPr>
          <p:cNvPr id="142" name="Google Shape;142;p9"/>
          <p:cNvPicPr preferRelativeResize="0"/>
          <p:nvPr/>
        </p:nvPicPr>
        <p:blipFill>
          <a:blip r:embed="rId4">
            <a:alphaModFix/>
          </a:blip>
          <a:stretch>
            <a:fillRect/>
          </a:stretch>
        </p:blipFill>
        <p:spPr>
          <a:xfrm>
            <a:off x="5912787" y="973050"/>
            <a:ext cx="1992311" cy="249251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
                                            <p:txEl>
                                              <p:pRg st="0" end="0"/>
                                            </p:txEl>
                                          </p:spTgt>
                                        </p:tgtEl>
                                        <p:attrNameLst>
                                          <p:attrName>style.visibility</p:attrName>
                                        </p:attrNameLst>
                                      </p:cBhvr>
                                      <p:to>
                                        <p:strVal val="visible"/>
                                      </p:to>
                                    </p:set>
                                    <p:animEffect transition="in" filter="fade">
                                      <p:cBhvr>
                                        <p:cTn id="7" dur="500"/>
                                        <p:tgtEl>
                                          <p:spTgt spid="1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0">
                                            <p:txEl>
                                              <p:pRg st="1" end="1"/>
                                            </p:txEl>
                                          </p:spTgt>
                                        </p:tgtEl>
                                        <p:attrNameLst>
                                          <p:attrName>style.visibility</p:attrName>
                                        </p:attrNameLst>
                                      </p:cBhvr>
                                      <p:to>
                                        <p:strVal val="visible"/>
                                      </p:to>
                                    </p:set>
                                    <p:animEffect transition="in" filter="fade">
                                      <p:cBhvr>
                                        <p:cTn id="12" dur="500"/>
                                        <p:tgtEl>
                                          <p:spTgt spid="1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0"/>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000"/>
              <a:buFont typeface="Arial"/>
              <a:buNone/>
            </a:pPr>
            <a:r>
              <a:rPr lang="en-US" sz="4000" b="0" i="0" u="none">
                <a:solidFill>
                  <a:schemeClr val="dk2"/>
                </a:solidFill>
                <a:latin typeface="Arial"/>
                <a:ea typeface="Arial"/>
                <a:cs typeface="Arial"/>
                <a:sym typeface="Arial"/>
              </a:rPr>
              <a:t>Reception Staff</a:t>
            </a:r>
            <a:endParaRPr/>
          </a:p>
        </p:txBody>
      </p:sp>
      <p:sp>
        <p:nvSpPr>
          <p:cNvPr id="148" name="Google Shape;148;p10"/>
          <p:cNvSpPr txBox="1"/>
          <p:nvPr/>
        </p:nvSpPr>
        <p:spPr>
          <a:xfrm>
            <a:off x="266425" y="5147800"/>
            <a:ext cx="6742200" cy="354000"/>
          </a:xfrm>
          <a:prstGeom prst="rect">
            <a:avLst/>
          </a:prstGeom>
          <a:noFill/>
          <a:ln>
            <a:noFill/>
          </a:ln>
        </p:spPr>
        <p:txBody>
          <a:bodyPr spcFirstLastPara="1" wrap="square" lIns="91425" tIns="45700" rIns="91425" bIns="45700" anchor="t" anchorCtr="0">
            <a:spAutoFit/>
          </a:bodyPr>
          <a:lstStyle/>
          <a:p>
            <a:pPr marL="182562" marR="0" lvl="0" indent="-182562" algn="l" rtl="0">
              <a:lnSpc>
                <a:spcPct val="100000"/>
              </a:lnSpc>
              <a:spcBef>
                <a:spcPts val="0"/>
              </a:spcBef>
              <a:spcAft>
                <a:spcPts val="0"/>
              </a:spcAft>
              <a:buClr>
                <a:schemeClr val="accent1"/>
              </a:buClr>
              <a:buSzPts val="1700"/>
              <a:buFont typeface="Arial"/>
              <a:buChar char="•"/>
            </a:pPr>
            <a:r>
              <a:rPr lang="en-US" sz="1400" b="0" i="0" u="none" strike="noStrike" cap="none">
                <a:solidFill>
                  <a:srgbClr val="000000"/>
                </a:solidFill>
                <a:latin typeface="Arial"/>
                <a:ea typeface="Arial"/>
                <a:cs typeface="Arial"/>
                <a:sym typeface="Arial"/>
              </a:rPr>
              <a:t>Support staff </a:t>
            </a:r>
            <a:r>
              <a:rPr lang="en-US"/>
              <a:t> Mrs Stockman &amp; Miss Harrison</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49" name="Google Shape;149;p10"/>
          <p:cNvSpPr txBox="1"/>
          <p:nvPr/>
        </p:nvSpPr>
        <p:spPr>
          <a:xfrm>
            <a:off x="6996150" y="4006250"/>
            <a:ext cx="1993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10"/>
          <p:cNvSpPr txBox="1"/>
          <p:nvPr/>
        </p:nvSpPr>
        <p:spPr>
          <a:xfrm>
            <a:off x="266425" y="3848375"/>
            <a:ext cx="1598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10"/>
          <p:cNvSpPr txBox="1">
            <a:spLocks noGrp="1"/>
          </p:cNvSpPr>
          <p:nvPr>
            <p:ph type="body" idx="1"/>
          </p:nvPr>
        </p:nvSpPr>
        <p:spPr>
          <a:xfrm>
            <a:off x="1809475" y="2962263"/>
            <a:ext cx="6276600" cy="935100"/>
          </a:xfrm>
          <a:prstGeom prst="rect">
            <a:avLst/>
          </a:prstGeom>
          <a:noFill/>
          <a:ln>
            <a:noFill/>
          </a:ln>
        </p:spPr>
        <p:txBody>
          <a:bodyPr spcFirstLastPara="1" wrap="square" lIns="91425" tIns="45700" rIns="91425" bIns="45700" anchor="t" anchorCtr="0">
            <a:noAutofit/>
          </a:bodyPr>
          <a:lstStyle/>
          <a:p>
            <a:pPr marL="182562" marR="0" lvl="0" indent="-182562" algn="l" rtl="0">
              <a:lnSpc>
                <a:spcPct val="100000"/>
              </a:lnSpc>
              <a:spcBef>
                <a:spcPts val="0"/>
              </a:spcBef>
              <a:spcAft>
                <a:spcPts val="0"/>
              </a:spcAft>
              <a:buClr>
                <a:schemeClr val="accent1"/>
              </a:buClr>
              <a:buSzPts val="1700"/>
              <a:buFont typeface="Arial"/>
              <a:buChar char="•"/>
            </a:pPr>
            <a:r>
              <a:rPr lang="en-US" sz="2000" b="0" i="0" u="none">
                <a:solidFill>
                  <a:schemeClr val="dk1"/>
                </a:solidFill>
                <a:latin typeface="Arial"/>
                <a:ea typeface="Arial"/>
                <a:cs typeface="Arial"/>
                <a:sym typeface="Arial"/>
              </a:rPr>
              <a:t>-         Miss Caroline Or</a:t>
            </a:r>
            <a:r>
              <a:rPr lang="en-US" sz="2000"/>
              <a:t>chard -</a:t>
            </a:r>
            <a:r>
              <a:rPr lang="en-US" sz="2000" b="0" i="0" u="none">
                <a:solidFill>
                  <a:schemeClr val="dk1"/>
                </a:solidFill>
                <a:latin typeface="Arial"/>
                <a:ea typeface="Arial"/>
                <a:cs typeface="Arial"/>
                <a:sym typeface="Arial"/>
              </a:rPr>
              <a:t>  Reception Teacher</a:t>
            </a:r>
            <a:endParaRPr/>
          </a:p>
          <a:p>
            <a:pPr marL="182562" marR="0" lvl="0" indent="-74612" algn="l" rtl="0">
              <a:lnSpc>
                <a:spcPct val="100000"/>
              </a:lnSpc>
              <a:spcBef>
                <a:spcPts val="400"/>
              </a:spcBef>
              <a:spcAft>
                <a:spcPts val="0"/>
              </a:spcAft>
              <a:buClr>
                <a:schemeClr val="accent1"/>
              </a:buClr>
              <a:buSzPts val="1700"/>
              <a:buFont typeface="Arial"/>
              <a:buNone/>
            </a:pPr>
            <a:endParaRPr sz="2000" b="0" i="0" u="none">
              <a:solidFill>
                <a:schemeClr val="dk1"/>
              </a:solidFill>
              <a:latin typeface="Arial"/>
              <a:ea typeface="Arial"/>
              <a:cs typeface="Arial"/>
              <a:sym typeface="Arial"/>
            </a:endParaRPr>
          </a:p>
          <a:p>
            <a:pPr marL="182562" marR="0" lvl="0" indent="-74612" algn="l" rtl="0">
              <a:lnSpc>
                <a:spcPct val="100000"/>
              </a:lnSpc>
              <a:spcBef>
                <a:spcPts val="400"/>
              </a:spcBef>
              <a:spcAft>
                <a:spcPts val="0"/>
              </a:spcAft>
              <a:buClr>
                <a:schemeClr val="accent1"/>
              </a:buClr>
              <a:buSzPts val="1700"/>
              <a:buFont typeface="Arial"/>
              <a:buNone/>
            </a:pPr>
            <a:endParaRPr sz="2000" b="0" i="0" u="none">
              <a:solidFill>
                <a:schemeClr val="dk1"/>
              </a:solidFill>
              <a:latin typeface="Arial"/>
              <a:ea typeface="Arial"/>
              <a:cs typeface="Arial"/>
              <a:sym typeface="Arial"/>
            </a:endParaRPr>
          </a:p>
          <a:p>
            <a:pPr marL="182562" marR="0" lvl="0" indent="-74612" algn="l" rtl="0">
              <a:lnSpc>
                <a:spcPct val="100000"/>
              </a:lnSpc>
              <a:spcBef>
                <a:spcPts val="400"/>
              </a:spcBef>
              <a:spcAft>
                <a:spcPts val="0"/>
              </a:spcAft>
              <a:buClr>
                <a:schemeClr val="accent1"/>
              </a:buClr>
              <a:buSzPts val="1700"/>
              <a:buFont typeface="Arial"/>
              <a:buNone/>
            </a:pPr>
            <a:endParaRPr sz="2000" b="0" i="0" u="none">
              <a:solidFill>
                <a:schemeClr val="dk1"/>
              </a:solidFill>
              <a:latin typeface="Arial"/>
              <a:ea typeface="Arial"/>
              <a:cs typeface="Arial"/>
              <a:sym typeface="Arial"/>
            </a:endParaRPr>
          </a:p>
        </p:txBody>
      </p:sp>
      <p:pic>
        <p:nvPicPr>
          <p:cNvPr id="152" name="Google Shape;152;p10"/>
          <p:cNvPicPr preferRelativeResize="0"/>
          <p:nvPr/>
        </p:nvPicPr>
        <p:blipFill>
          <a:blip r:embed="rId3">
            <a:alphaModFix/>
          </a:blip>
          <a:stretch>
            <a:fillRect/>
          </a:stretch>
        </p:blipFill>
        <p:spPr>
          <a:xfrm>
            <a:off x="266425" y="1739550"/>
            <a:ext cx="2168275" cy="2726125"/>
          </a:xfrm>
          <a:prstGeom prst="rect">
            <a:avLst/>
          </a:prstGeom>
          <a:noFill/>
          <a:ln>
            <a:noFill/>
          </a:ln>
        </p:spPr>
      </p:pic>
      <p:pic>
        <p:nvPicPr>
          <p:cNvPr id="153" name="Google Shape;153;p10"/>
          <p:cNvPicPr preferRelativeResize="0"/>
          <p:nvPr/>
        </p:nvPicPr>
        <p:blipFill rotWithShape="1">
          <a:blip r:embed="rId4">
            <a:alphaModFix/>
          </a:blip>
          <a:srcRect l="23417" t="16790" r="13463" b="8"/>
          <a:stretch/>
        </p:blipFill>
        <p:spPr>
          <a:xfrm>
            <a:off x="6389500" y="3738000"/>
            <a:ext cx="1437950" cy="2531901"/>
          </a:xfrm>
          <a:prstGeom prst="rect">
            <a:avLst/>
          </a:prstGeom>
          <a:noFill/>
          <a:ln>
            <a:noFill/>
          </a:ln>
        </p:spPr>
      </p:pic>
      <p:pic>
        <p:nvPicPr>
          <p:cNvPr id="154" name="Google Shape;154;p10"/>
          <p:cNvPicPr preferRelativeResize="0"/>
          <p:nvPr/>
        </p:nvPicPr>
        <p:blipFill>
          <a:blip r:embed="rId5">
            <a:alphaModFix/>
          </a:blip>
          <a:stretch>
            <a:fillRect/>
          </a:stretch>
        </p:blipFill>
        <p:spPr>
          <a:xfrm>
            <a:off x="4193449" y="3698125"/>
            <a:ext cx="1476100" cy="25319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2dc40d86cdf_0_0"/>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38888"/>
              <a:buNone/>
            </a:pPr>
            <a:r>
              <a:rPr lang="en-US"/>
              <a:t>Wraparound care: our onsite partner is:</a:t>
            </a:r>
            <a:endParaRPr/>
          </a:p>
        </p:txBody>
      </p:sp>
      <p:sp>
        <p:nvSpPr>
          <p:cNvPr id="160" name="Google Shape;160;g2dc40d86cdf_0_0"/>
          <p:cNvSpPr txBox="1">
            <a:spLocks noGrp="1"/>
          </p:cNvSpPr>
          <p:nvPr>
            <p:ph type="body" idx="1"/>
          </p:nvPr>
        </p:nvSpPr>
        <p:spPr>
          <a:xfrm>
            <a:off x="158150" y="1600200"/>
            <a:ext cx="4602600" cy="5132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400"/>
              </a:spcBef>
              <a:spcAft>
                <a:spcPts val="0"/>
              </a:spcAft>
              <a:buNone/>
            </a:pPr>
            <a:r>
              <a:rPr lang="en-US"/>
              <a:t>At Chill Out Time Childcare we will develop confidence, self-esteem and independent thinking in the children we care for. Through child-centred play as a starting point, we will extend your child’s first learning </a:t>
            </a:r>
            <a:r>
              <a:rPr lang="en-US" sz="1100">
                <a:solidFill>
                  <a:srgbClr val="000000"/>
                </a:solidFill>
              </a:rPr>
              <a:t> </a:t>
            </a:r>
            <a:r>
              <a:rPr lang="en-US"/>
              <a:t>experiences relevant to them and fill their day with creative and positive experiences, through our varied and challenging curriculum. </a:t>
            </a:r>
            <a:endParaRPr/>
          </a:p>
          <a:p>
            <a:pPr marL="0" lvl="0" indent="0" algn="l" rtl="0">
              <a:lnSpc>
                <a:spcPct val="100000"/>
              </a:lnSpc>
              <a:spcBef>
                <a:spcPts val="360"/>
              </a:spcBef>
              <a:spcAft>
                <a:spcPts val="0"/>
              </a:spcAft>
              <a:buSzPts val="1530"/>
              <a:buNone/>
            </a:pPr>
            <a:endParaRPr/>
          </a:p>
        </p:txBody>
      </p:sp>
      <p:pic>
        <p:nvPicPr>
          <p:cNvPr id="161" name="Google Shape;161;g2dc40d86cdf_0_0"/>
          <p:cNvPicPr preferRelativeResize="0"/>
          <p:nvPr/>
        </p:nvPicPr>
        <p:blipFill>
          <a:blip r:embed="rId3">
            <a:alphaModFix/>
          </a:blip>
          <a:stretch>
            <a:fillRect/>
          </a:stretch>
        </p:blipFill>
        <p:spPr>
          <a:xfrm>
            <a:off x="4826450" y="1676400"/>
            <a:ext cx="4165151" cy="2581025"/>
          </a:xfrm>
          <a:prstGeom prst="rect">
            <a:avLst/>
          </a:prstGeom>
          <a:noFill/>
          <a:ln>
            <a:noFill/>
          </a:ln>
        </p:spPr>
      </p:pic>
      <p:sp>
        <p:nvSpPr>
          <p:cNvPr id="162" name="Google Shape;162;g2dc40d86cdf_0_0"/>
          <p:cNvSpPr txBox="1"/>
          <p:nvPr/>
        </p:nvSpPr>
        <p:spPr>
          <a:xfrm>
            <a:off x="5232625" y="4456650"/>
            <a:ext cx="3670200" cy="2020500"/>
          </a:xfrm>
          <a:prstGeom prst="rect">
            <a:avLst/>
          </a:prstGeom>
          <a:noFill/>
          <a:ln>
            <a:noFill/>
          </a:ln>
        </p:spPr>
        <p:txBody>
          <a:bodyPr spcFirstLastPara="1" wrap="square" lIns="91425" tIns="91425" rIns="91425" bIns="91425" anchor="t" anchorCtr="0">
            <a:noAutofit/>
          </a:bodyPr>
          <a:lstStyle/>
          <a:p>
            <a:pPr marL="0" lvl="0" indent="0" algn="l" rtl="0">
              <a:spcBef>
                <a:spcPts val="360"/>
              </a:spcBef>
              <a:spcAft>
                <a:spcPts val="0"/>
              </a:spcAft>
              <a:buClr>
                <a:srgbClr val="000000"/>
              </a:buClr>
              <a:buSzPts val="1530"/>
              <a:buFont typeface="Arial"/>
              <a:buNone/>
            </a:pPr>
            <a:r>
              <a:rPr lang="en-US" sz="2400">
                <a:solidFill>
                  <a:srgbClr val="FF0000"/>
                </a:solidFill>
              </a:rPr>
              <a:t>Current provision is:</a:t>
            </a:r>
            <a:endParaRPr sz="2400">
              <a:solidFill>
                <a:srgbClr val="FF0000"/>
              </a:solidFill>
            </a:endParaRPr>
          </a:p>
          <a:p>
            <a:pPr marL="0" lvl="0" indent="0" algn="l" rtl="0">
              <a:spcBef>
                <a:spcPts val="360"/>
              </a:spcBef>
              <a:spcAft>
                <a:spcPts val="0"/>
              </a:spcAft>
              <a:buClr>
                <a:srgbClr val="000000"/>
              </a:buClr>
              <a:buSzPts val="1530"/>
              <a:buFont typeface="Arial"/>
              <a:buNone/>
            </a:pPr>
            <a:r>
              <a:rPr lang="en-US" sz="2400">
                <a:solidFill>
                  <a:srgbClr val="FF0000"/>
                </a:solidFill>
              </a:rPr>
              <a:t>7:30 am - 9 am</a:t>
            </a:r>
            <a:endParaRPr sz="2400">
              <a:solidFill>
                <a:srgbClr val="FF0000"/>
              </a:solidFill>
            </a:endParaRPr>
          </a:p>
          <a:p>
            <a:pPr marL="0" lvl="0" indent="0" algn="l" rtl="0">
              <a:spcBef>
                <a:spcPts val="360"/>
              </a:spcBef>
              <a:spcAft>
                <a:spcPts val="0"/>
              </a:spcAft>
              <a:buClr>
                <a:srgbClr val="000000"/>
              </a:buClr>
              <a:buSzPts val="1530"/>
              <a:buFont typeface="Arial"/>
              <a:buNone/>
            </a:pPr>
            <a:r>
              <a:rPr lang="en-US" sz="2400">
                <a:solidFill>
                  <a:srgbClr val="FF0000"/>
                </a:solidFill>
              </a:rPr>
              <a:t>12 pm - 6 pm</a:t>
            </a:r>
            <a:endParaRPr sz="2400">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1"/>
          <p:cNvSpPr txBox="1">
            <a:spLocks noGrp="1"/>
          </p:cNvSpPr>
          <p:nvPr>
            <p:ph type="title"/>
          </p:nvPr>
        </p:nvSpPr>
        <p:spPr>
          <a:xfrm>
            <a:off x="399900" y="-97900"/>
            <a:ext cx="8229600" cy="13983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000"/>
              <a:buFont typeface="Arial"/>
              <a:buNone/>
            </a:pPr>
            <a:r>
              <a:rPr lang="en-US" sz="4000" b="0" i="0" u="none">
                <a:solidFill>
                  <a:schemeClr val="dk2"/>
                </a:solidFill>
                <a:latin typeface="Arial"/>
                <a:ea typeface="Arial"/>
                <a:cs typeface="Arial"/>
                <a:sym typeface="Arial"/>
              </a:rPr>
              <a:t>The boring bits …</a:t>
            </a:r>
            <a:endParaRPr/>
          </a:p>
        </p:txBody>
      </p:sp>
      <p:sp>
        <p:nvSpPr>
          <p:cNvPr id="168" name="Google Shape;168;p11"/>
          <p:cNvSpPr txBox="1">
            <a:spLocks noGrp="1"/>
          </p:cNvSpPr>
          <p:nvPr>
            <p:ph type="body" idx="1"/>
          </p:nvPr>
        </p:nvSpPr>
        <p:spPr>
          <a:xfrm>
            <a:off x="0" y="1028100"/>
            <a:ext cx="4306200" cy="4407300"/>
          </a:xfrm>
          <a:prstGeom prst="rect">
            <a:avLst/>
          </a:prstGeom>
          <a:noFill/>
          <a:ln>
            <a:noFill/>
          </a:ln>
        </p:spPr>
        <p:txBody>
          <a:bodyPr spcFirstLastPara="1" wrap="square" lIns="91425" tIns="45700" rIns="91425" bIns="45700" anchor="t" anchorCtr="0">
            <a:noAutofit/>
          </a:bodyPr>
          <a:lstStyle/>
          <a:p>
            <a:pPr marL="182562" marR="0" lvl="0" indent="-182562" algn="l" rtl="0">
              <a:lnSpc>
                <a:spcPct val="100000"/>
              </a:lnSpc>
              <a:spcBef>
                <a:spcPts val="0"/>
              </a:spcBef>
              <a:spcAft>
                <a:spcPts val="0"/>
              </a:spcAft>
              <a:buClr>
                <a:schemeClr val="accent1"/>
              </a:buClr>
              <a:buSzPts val="2040"/>
              <a:buChar char="•"/>
            </a:pPr>
            <a:r>
              <a:rPr lang="en-US" b="1" u="sng"/>
              <a:t>Attendance: </a:t>
            </a:r>
            <a:endParaRPr b="1" u="sng"/>
          </a:p>
          <a:p>
            <a:pPr marL="0" marR="0" lvl="0" indent="0" algn="l" rtl="0">
              <a:lnSpc>
                <a:spcPct val="100000"/>
              </a:lnSpc>
              <a:spcBef>
                <a:spcPts val="480"/>
              </a:spcBef>
              <a:spcAft>
                <a:spcPts val="0"/>
              </a:spcAft>
              <a:buSzPts val="1530"/>
              <a:buNone/>
            </a:pPr>
            <a:r>
              <a:rPr lang="en-US" sz="2400" b="0" i="0" u="none">
                <a:solidFill>
                  <a:schemeClr val="dk1"/>
                </a:solidFill>
                <a:latin typeface="Arial"/>
                <a:ea typeface="Arial"/>
                <a:cs typeface="Arial"/>
                <a:sym typeface="Arial"/>
              </a:rPr>
              <a:t>Even if your child is not compulsory school age, we do expect excellent attendance and authorise absences only in the most exceptional circumstances (Attendance Policy </a:t>
            </a:r>
            <a:r>
              <a:rPr lang="en-US"/>
              <a:t>‘New Starters’ section on our website</a:t>
            </a:r>
            <a:r>
              <a:rPr lang="en-US" sz="2400" b="0" i="0" u="none">
                <a:solidFill>
                  <a:schemeClr val="dk1"/>
                </a:solidFill>
                <a:latin typeface="Arial"/>
                <a:ea typeface="Arial"/>
                <a:cs typeface="Arial"/>
                <a:sym typeface="Arial"/>
              </a:rPr>
              <a:t>).</a:t>
            </a:r>
            <a:endParaRPr sz="2400" b="0" i="0" u="none">
              <a:solidFill>
                <a:schemeClr val="dk1"/>
              </a:solidFill>
              <a:latin typeface="Arial"/>
              <a:ea typeface="Arial"/>
              <a:cs typeface="Arial"/>
              <a:sym typeface="Arial"/>
            </a:endParaRPr>
          </a:p>
          <a:p>
            <a:pPr marL="0" lvl="0" indent="0" algn="l" rtl="0">
              <a:lnSpc>
                <a:spcPct val="100000"/>
              </a:lnSpc>
              <a:spcBef>
                <a:spcPts val="400"/>
              </a:spcBef>
              <a:spcAft>
                <a:spcPts val="0"/>
              </a:spcAft>
              <a:buSzPts val="1530"/>
              <a:buNone/>
            </a:pPr>
            <a:endParaRPr sz="2000"/>
          </a:p>
          <a:p>
            <a:pPr marL="0" marR="0" lvl="0" indent="0" algn="l" rtl="0">
              <a:lnSpc>
                <a:spcPct val="100000"/>
              </a:lnSpc>
              <a:spcBef>
                <a:spcPts val="400"/>
              </a:spcBef>
              <a:spcAft>
                <a:spcPts val="0"/>
              </a:spcAft>
              <a:buSzPts val="1530"/>
              <a:buNone/>
            </a:pPr>
            <a:endParaRPr/>
          </a:p>
          <a:p>
            <a:pPr marL="0" marR="0" lvl="0" indent="0" algn="l" rtl="0">
              <a:lnSpc>
                <a:spcPct val="100000"/>
              </a:lnSpc>
              <a:spcBef>
                <a:spcPts val="400"/>
              </a:spcBef>
              <a:spcAft>
                <a:spcPts val="0"/>
              </a:spcAft>
              <a:buSzPts val="1530"/>
              <a:buNone/>
            </a:pPr>
            <a:endParaRPr sz="2900" b="1"/>
          </a:p>
          <a:p>
            <a:pPr marL="182562" marR="0" lvl="0" indent="-182562" algn="l" rtl="0">
              <a:lnSpc>
                <a:spcPct val="100000"/>
              </a:lnSpc>
              <a:spcBef>
                <a:spcPts val="480"/>
              </a:spcBef>
              <a:spcAft>
                <a:spcPts val="0"/>
              </a:spcAft>
              <a:buClr>
                <a:schemeClr val="accent1"/>
              </a:buClr>
              <a:buSzPts val="2540"/>
              <a:buChar char="•"/>
            </a:pPr>
            <a:endParaRPr sz="2900" b="1"/>
          </a:p>
        </p:txBody>
      </p:sp>
      <p:pic>
        <p:nvPicPr>
          <p:cNvPr id="169" name="Google Shape;169;p11"/>
          <p:cNvPicPr preferRelativeResize="0"/>
          <p:nvPr/>
        </p:nvPicPr>
        <p:blipFill rotWithShape="1">
          <a:blip r:embed="rId3">
            <a:alphaModFix/>
          </a:blip>
          <a:srcRect/>
          <a:stretch/>
        </p:blipFill>
        <p:spPr>
          <a:xfrm>
            <a:off x="4367450" y="721900"/>
            <a:ext cx="4776550" cy="5831300"/>
          </a:xfrm>
          <a:prstGeom prst="rect">
            <a:avLst/>
          </a:prstGeom>
          <a:noFill/>
          <a:ln>
            <a:noFill/>
          </a:ln>
          <a:effectLst>
            <a:outerShdw blurRad="57150" dist="19050" dir="5400000" algn="bl" rotWithShape="0">
              <a:srgbClr val="000000">
                <a:alpha val="49803"/>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g2dc1d8a2088_0_7"/>
          <p:cNvPicPr preferRelativeResize="0"/>
          <p:nvPr/>
        </p:nvPicPr>
        <p:blipFill rotWithShape="1">
          <a:blip r:embed="rId3">
            <a:alphaModFix/>
          </a:blip>
          <a:srcRect/>
          <a:stretch/>
        </p:blipFill>
        <p:spPr>
          <a:xfrm>
            <a:off x="1677525" y="304800"/>
            <a:ext cx="4803063" cy="6553199"/>
          </a:xfrm>
          <a:prstGeom prst="rect">
            <a:avLst/>
          </a:prstGeom>
          <a:noFill/>
          <a:ln>
            <a:noFill/>
          </a:ln>
          <a:effectLst>
            <a:outerShdw blurRad="57150" dist="19050" dir="5400000" algn="bl" rotWithShape="0">
              <a:srgbClr val="000000">
                <a:alpha val="49803"/>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351917ca916_0_33"/>
          <p:cNvSpPr txBox="1">
            <a:spLocks noGrp="1"/>
          </p:cNvSpPr>
          <p:nvPr>
            <p:ph type="title"/>
          </p:nvPr>
        </p:nvSpPr>
        <p:spPr>
          <a:xfrm>
            <a:off x="457200" y="533400"/>
            <a:ext cx="8229600" cy="990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Holidays</a:t>
            </a:r>
            <a:endParaRPr/>
          </a:p>
        </p:txBody>
      </p:sp>
      <p:sp>
        <p:nvSpPr>
          <p:cNvPr id="180" name="Google Shape;180;g351917ca916_0_33"/>
          <p:cNvSpPr txBox="1">
            <a:spLocks noGrp="1"/>
          </p:cNvSpPr>
          <p:nvPr>
            <p:ph type="body" idx="1"/>
          </p:nvPr>
        </p:nvSpPr>
        <p:spPr>
          <a:xfrm>
            <a:off x="457200" y="1600200"/>
            <a:ext cx="8229600" cy="4876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250">
                <a:solidFill>
                  <a:srgbClr val="333333"/>
                </a:solidFill>
                <a:highlight>
                  <a:srgbClr val="FFFFFF"/>
                </a:highlight>
              </a:rPr>
              <a:t>Holidays are great!  We think everyone should have holidays!</a:t>
            </a:r>
            <a:endParaRPr sz="1250">
              <a:solidFill>
                <a:srgbClr val="333333"/>
              </a:solidFill>
              <a:highlight>
                <a:srgbClr val="FFFFFF"/>
              </a:highlight>
            </a:endParaRPr>
          </a:p>
          <a:p>
            <a:pPr marL="0" lvl="0" indent="0" algn="l" rtl="0">
              <a:lnSpc>
                <a:spcPct val="115000"/>
              </a:lnSpc>
              <a:spcBef>
                <a:spcPts val="800"/>
              </a:spcBef>
              <a:spcAft>
                <a:spcPts val="0"/>
              </a:spcAft>
              <a:buNone/>
            </a:pPr>
            <a:r>
              <a:rPr lang="en-US" sz="1250">
                <a:solidFill>
                  <a:srgbClr val="333333"/>
                </a:solidFill>
                <a:highlight>
                  <a:srgbClr val="FFFFFF"/>
                </a:highlight>
              </a:rPr>
              <a:t>We're sure you know that we want children to experience the joys and discoveries of holidays of all kinds and we're also sure that you know we want children to have the best possible start to the rest of their lives - that's our core purpose..</a:t>
            </a:r>
            <a:endParaRPr sz="1250">
              <a:solidFill>
                <a:srgbClr val="333333"/>
              </a:solidFill>
              <a:highlight>
                <a:srgbClr val="FFFFFF"/>
              </a:highlight>
            </a:endParaRPr>
          </a:p>
          <a:p>
            <a:pPr marL="0" lvl="0" indent="0" algn="l" rtl="0">
              <a:lnSpc>
                <a:spcPct val="115000"/>
              </a:lnSpc>
              <a:spcBef>
                <a:spcPts val="800"/>
              </a:spcBef>
              <a:spcAft>
                <a:spcPts val="0"/>
              </a:spcAft>
              <a:buNone/>
            </a:pPr>
            <a:r>
              <a:rPr lang="en-US" sz="1250">
                <a:solidFill>
                  <a:srgbClr val="333333"/>
                </a:solidFill>
                <a:highlight>
                  <a:srgbClr val="FFFFFF"/>
                </a:highlight>
              </a:rPr>
              <a:t>In order to do the best job we can and to give your children the best education we can, we don't want them to miss out on any of our carefully planned and sequenced curriculum, so we </a:t>
            </a:r>
            <a:r>
              <a:rPr lang="en-US" sz="1250" b="1">
                <a:solidFill>
                  <a:srgbClr val="333333"/>
                </a:solidFill>
                <a:highlight>
                  <a:srgbClr val="FFFFFF"/>
                </a:highlight>
              </a:rPr>
              <a:t>do not</a:t>
            </a:r>
            <a:r>
              <a:rPr lang="en-US" sz="1250">
                <a:solidFill>
                  <a:srgbClr val="333333"/>
                </a:solidFill>
                <a:highlight>
                  <a:srgbClr val="FFFFFF"/>
                </a:highlight>
              </a:rPr>
              <a:t> authorise children having holidays in term time, unless there are special or exceptional circumstances.</a:t>
            </a:r>
            <a:endParaRPr sz="1250">
              <a:solidFill>
                <a:srgbClr val="333333"/>
              </a:solidFill>
              <a:highlight>
                <a:srgbClr val="FFFFFF"/>
              </a:highlight>
            </a:endParaRPr>
          </a:p>
          <a:p>
            <a:pPr marL="0" lvl="0" indent="0" algn="l" rtl="0">
              <a:lnSpc>
                <a:spcPct val="115000"/>
              </a:lnSpc>
              <a:spcBef>
                <a:spcPts val="800"/>
              </a:spcBef>
              <a:spcAft>
                <a:spcPts val="0"/>
              </a:spcAft>
              <a:buNone/>
            </a:pPr>
            <a:r>
              <a:rPr lang="en-US" sz="1250">
                <a:solidFill>
                  <a:srgbClr val="333333"/>
                </a:solidFill>
                <a:highlight>
                  <a:srgbClr val="FFFFFF"/>
                </a:highlight>
              </a:rPr>
              <a:t>If you need to take your child out of school for a holiday, please complete a ‘Request For Leave Of Absence’ form available on the website or from the school office.  It is unlikely that the holiday would be authorised and therefore your child's absence would be recorded as unauthorised.  If any child has too many unauthorised absences, an Educational Welfare Officer will be involved to investigate, which may lead to a penalty notice being issued to the parent/s.</a:t>
            </a:r>
            <a:endParaRPr sz="1250">
              <a:solidFill>
                <a:srgbClr val="333333"/>
              </a:solidFill>
              <a:highlight>
                <a:srgbClr val="FFFFFF"/>
              </a:highlight>
            </a:endParaRPr>
          </a:p>
          <a:p>
            <a:pPr marL="0" lvl="0" indent="0" algn="l" rtl="0">
              <a:lnSpc>
                <a:spcPct val="115000"/>
              </a:lnSpc>
              <a:spcBef>
                <a:spcPts val="800"/>
              </a:spcBef>
              <a:spcAft>
                <a:spcPts val="0"/>
              </a:spcAft>
              <a:buNone/>
            </a:pPr>
            <a:r>
              <a:rPr lang="en-US" sz="1250">
                <a:solidFill>
                  <a:srgbClr val="333333"/>
                </a:solidFill>
                <a:highlight>
                  <a:srgbClr val="FFFFFF"/>
                </a:highlight>
              </a:rPr>
              <a:t>Please also see our </a:t>
            </a:r>
            <a:r>
              <a:rPr lang="en-US" sz="1250">
                <a:solidFill>
                  <a:srgbClr val="337AB7"/>
                </a:solidFill>
                <a:highlight>
                  <a:srgbClr val="FFFFFF"/>
                </a:highlight>
                <a:uFill>
                  <a:noFill/>
                </a:uFill>
                <a:hlinkClick r:id="rId3">
                  <a:extLst>
                    <a:ext uri="{A12FA001-AC4F-418D-AE19-62706E023703}">
                      <ahyp:hlinkClr xmlns:ahyp="http://schemas.microsoft.com/office/drawing/2018/hyperlinkcolor" val="tx"/>
                    </a:ext>
                  </a:extLst>
                </a:hlinkClick>
              </a:rPr>
              <a:t>Attendance Policy</a:t>
            </a:r>
            <a:r>
              <a:rPr lang="en-US" sz="1250">
                <a:solidFill>
                  <a:srgbClr val="333333"/>
                </a:solidFill>
                <a:highlight>
                  <a:srgbClr val="FFFFFF"/>
                </a:highlight>
              </a:rPr>
              <a:t>. You might also be looking for our list of term dates and school holidays, which you will find on the </a:t>
            </a:r>
            <a:r>
              <a:rPr lang="en-US" sz="1250">
                <a:solidFill>
                  <a:srgbClr val="337AB7"/>
                </a:solidFill>
                <a:highlight>
                  <a:srgbClr val="FFFFFF"/>
                </a:highlight>
                <a:uFill>
                  <a:noFill/>
                </a:uFill>
                <a:hlinkClick r:id="rId4">
                  <a:extLst>
                    <a:ext uri="{A12FA001-AC4F-418D-AE19-62706E023703}">
                      <ahyp:hlinkClr xmlns:ahyp="http://schemas.microsoft.com/office/drawing/2018/hyperlinkcolor" val="tx"/>
                    </a:ext>
                  </a:extLst>
                </a:hlinkClick>
              </a:rPr>
              <a:t>Term Dates</a:t>
            </a:r>
            <a:r>
              <a:rPr lang="en-US" sz="1250">
                <a:solidFill>
                  <a:srgbClr val="333333"/>
                </a:solidFill>
                <a:highlight>
                  <a:srgbClr val="FFFFFF"/>
                </a:highlight>
              </a:rPr>
              <a:t> page.</a:t>
            </a:r>
            <a:endParaRPr sz="1250">
              <a:solidFill>
                <a:srgbClr val="333333"/>
              </a:solidFill>
              <a:highlight>
                <a:srgbClr val="FFFFFF"/>
              </a:highlight>
            </a:endParaRPr>
          </a:p>
          <a:p>
            <a:pPr marL="0" lvl="0" indent="0" algn="l" rtl="0">
              <a:spcBef>
                <a:spcPts val="800"/>
              </a:spcBef>
              <a:spcAft>
                <a:spcPts val="0"/>
              </a:spcAft>
              <a:buNone/>
            </a:pPr>
            <a:endParaRPr/>
          </a:p>
        </p:txBody>
      </p:sp>
      <p:pic>
        <p:nvPicPr>
          <p:cNvPr id="181" name="Google Shape;181;g351917ca916_0_33"/>
          <p:cNvPicPr preferRelativeResize="0"/>
          <p:nvPr/>
        </p:nvPicPr>
        <p:blipFill>
          <a:blip r:embed="rId5">
            <a:alphaModFix/>
          </a:blip>
          <a:stretch>
            <a:fillRect/>
          </a:stretch>
        </p:blipFill>
        <p:spPr>
          <a:xfrm>
            <a:off x="5746474" y="5317228"/>
            <a:ext cx="3135374" cy="1386200"/>
          </a:xfrm>
          <a:prstGeom prst="rect">
            <a:avLst/>
          </a:prstGeom>
          <a:noFill/>
          <a:ln>
            <a:noFill/>
          </a:ln>
        </p:spPr>
      </p:pic>
      <p:pic>
        <p:nvPicPr>
          <p:cNvPr id="182" name="Google Shape;182;g351917ca916_0_33"/>
          <p:cNvPicPr preferRelativeResize="0"/>
          <p:nvPr/>
        </p:nvPicPr>
        <p:blipFill>
          <a:blip r:embed="rId6">
            <a:alphaModFix/>
          </a:blip>
          <a:stretch>
            <a:fillRect/>
          </a:stretch>
        </p:blipFill>
        <p:spPr>
          <a:xfrm>
            <a:off x="671125" y="5332753"/>
            <a:ext cx="3135375" cy="137844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g351917ca916_0_41"/>
          <p:cNvPicPr preferRelativeResize="0"/>
          <p:nvPr/>
        </p:nvPicPr>
        <p:blipFill>
          <a:blip r:embed="rId3">
            <a:alphaModFix/>
          </a:blip>
          <a:stretch>
            <a:fillRect/>
          </a:stretch>
        </p:blipFill>
        <p:spPr>
          <a:xfrm>
            <a:off x="2071400" y="378200"/>
            <a:ext cx="4632717" cy="6553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2dc1d8a2088_0_0"/>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182562" lvl="0" indent="-150177" algn="l" rtl="0">
              <a:spcBef>
                <a:spcPts val="480"/>
              </a:spcBef>
              <a:spcAft>
                <a:spcPts val="0"/>
              </a:spcAft>
              <a:buClr>
                <a:schemeClr val="accent1"/>
              </a:buClr>
              <a:buSzPts val="1530"/>
              <a:buChar char="•"/>
            </a:pPr>
            <a:r>
              <a:rPr lang="en-US" sz="2400" b="1" u="sng">
                <a:solidFill>
                  <a:schemeClr val="dk1"/>
                </a:solidFill>
              </a:rPr>
              <a:t>Punctuality</a:t>
            </a:r>
            <a:endParaRPr/>
          </a:p>
        </p:txBody>
      </p:sp>
      <p:sp>
        <p:nvSpPr>
          <p:cNvPr id="193" name="Google Shape;193;g2dc1d8a2088_0_0"/>
          <p:cNvSpPr txBox="1">
            <a:spLocks noGrp="1"/>
          </p:cNvSpPr>
          <p:nvPr>
            <p:ph type="body" idx="1"/>
          </p:nvPr>
        </p:nvSpPr>
        <p:spPr>
          <a:xfrm>
            <a:off x="457200" y="1295400"/>
            <a:ext cx="8229600" cy="5300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Clr>
                <a:srgbClr val="000000"/>
              </a:buClr>
              <a:buSzPts val="1530"/>
              <a:buFont typeface="Arial"/>
              <a:buNone/>
            </a:pPr>
            <a:r>
              <a:rPr lang="en-US" i="1"/>
              <a:t>Why do children need to arrive on time for school?</a:t>
            </a:r>
            <a:endParaRPr i="1"/>
          </a:p>
          <a:p>
            <a:pPr marL="0" lvl="0" indent="0" algn="l" rtl="0">
              <a:lnSpc>
                <a:spcPct val="100000"/>
              </a:lnSpc>
              <a:spcBef>
                <a:spcPts val="400"/>
              </a:spcBef>
              <a:spcAft>
                <a:spcPts val="0"/>
              </a:spcAft>
              <a:buClr>
                <a:srgbClr val="000000"/>
              </a:buClr>
              <a:buSzPts val="1530"/>
              <a:buFont typeface="Arial"/>
              <a:buNone/>
            </a:pPr>
            <a:r>
              <a:rPr lang="en-US"/>
              <a:t>Your child’s education is important and being late will mean:- </a:t>
            </a:r>
            <a:endParaRPr/>
          </a:p>
          <a:p>
            <a:pPr marL="0" lvl="0" indent="0" algn="l" rtl="0">
              <a:lnSpc>
                <a:spcPct val="100000"/>
              </a:lnSpc>
              <a:spcBef>
                <a:spcPts val="400"/>
              </a:spcBef>
              <a:spcAft>
                <a:spcPts val="0"/>
              </a:spcAft>
              <a:buSzPts val="1530"/>
              <a:buNone/>
            </a:pPr>
            <a:r>
              <a:rPr lang="en-US" sz="2000"/>
              <a:t>●	Missing the beginning of lessons </a:t>
            </a:r>
            <a:endParaRPr sz="2000"/>
          </a:p>
          <a:p>
            <a:pPr marL="0" lvl="0" indent="0" algn="l" rtl="0">
              <a:lnSpc>
                <a:spcPct val="100000"/>
              </a:lnSpc>
              <a:spcBef>
                <a:spcPts val="400"/>
              </a:spcBef>
              <a:spcAft>
                <a:spcPts val="0"/>
              </a:spcAft>
              <a:buSzPts val="1530"/>
              <a:buNone/>
            </a:pPr>
            <a:r>
              <a:rPr lang="en-US" sz="2000"/>
              <a:t>●	Not hearing important information about school and lessons. This could mean your child not being able to complete work because they were not given vital information </a:t>
            </a:r>
            <a:endParaRPr sz="2000"/>
          </a:p>
          <a:p>
            <a:pPr marL="0" lvl="0" indent="0" algn="l" rtl="0">
              <a:lnSpc>
                <a:spcPct val="100000"/>
              </a:lnSpc>
              <a:spcBef>
                <a:spcPts val="400"/>
              </a:spcBef>
              <a:spcAft>
                <a:spcPts val="0"/>
              </a:spcAft>
              <a:buSzPts val="1530"/>
              <a:buNone/>
            </a:pPr>
            <a:r>
              <a:rPr lang="en-US" sz="2000"/>
              <a:t>●	Your child being embarrassed at having to enter a room where a lesson has already started </a:t>
            </a:r>
            <a:endParaRPr sz="2000"/>
          </a:p>
          <a:p>
            <a:pPr marL="0" lvl="0" indent="0" algn="l" rtl="0">
              <a:lnSpc>
                <a:spcPct val="100000"/>
              </a:lnSpc>
              <a:spcBef>
                <a:spcPts val="400"/>
              </a:spcBef>
              <a:spcAft>
                <a:spcPts val="0"/>
              </a:spcAft>
              <a:buSzPts val="1530"/>
              <a:buNone/>
            </a:pPr>
            <a:r>
              <a:rPr lang="en-US" sz="2000"/>
              <a:t>●	Being late for the start of important assessment work </a:t>
            </a:r>
            <a:endParaRPr sz="2000"/>
          </a:p>
          <a:p>
            <a:pPr marL="0" lvl="0" indent="0" algn="l" rtl="0">
              <a:lnSpc>
                <a:spcPct val="100000"/>
              </a:lnSpc>
              <a:spcBef>
                <a:spcPts val="400"/>
              </a:spcBef>
              <a:spcAft>
                <a:spcPts val="0"/>
              </a:spcAft>
              <a:buSzPts val="1530"/>
              <a:buNone/>
            </a:pPr>
            <a:r>
              <a:rPr lang="en-US" sz="2000"/>
              <a:t>●	Your child failing to learn important  knowledge, life skills; employers will expect good time keeping and children need to learn this from an early age.</a:t>
            </a:r>
            <a:endParaRPr sz="2000"/>
          </a:p>
          <a:p>
            <a:pPr marL="0" lvl="0" indent="0" algn="l" rtl="0">
              <a:lnSpc>
                <a:spcPct val="100000"/>
              </a:lnSpc>
              <a:spcBef>
                <a:spcPts val="400"/>
              </a:spcBef>
              <a:spcAft>
                <a:spcPts val="0"/>
              </a:spcAft>
              <a:buSzPts val="1530"/>
              <a:buNone/>
            </a:pPr>
            <a:r>
              <a:rPr lang="en-US" sz="2000" b="1" u="sng">
                <a:highlight>
                  <a:srgbClr val="00FF00"/>
                </a:highlight>
              </a:rPr>
              <a:t>Reception starts at 8:55 am</a:t>
            </a:r>
            <a:endParaRPr sz="2000" b="1" u="sng">
              <a:highlight>
                <a:srgbClr val="00FF00"/>
              </a:highlight>
            </a:endParaRPr>
          </a:p>
          <a:p>
            <a:pPr marL="0" lvl="0" indent="0" algn="l" rtl="0">
              <a:lnSpc>
                <a:spcPct val="100000"/>
              </a:lnSpc>
              <a:spcBef>
                <a:spcPts val="400"/>
              </a:spcBef>
              <a:spcAft>
                <a:spcPts val="0"/>
              </a:spcAft>
              <a:buSzPts val="1530"/>
              <a:buNone/>
            </a:pPr>
            <a:r>
              <a:rPr lang="en-US" sz="2000" b="1" u="sng">
                <a:highlight>
                  <a:srgbClr val="00FF00"/>
                </a:highlight>
              </a:rPr>
              <a:t>Nursery starts at 9:00 am</a:t>
            </a:r>
            <a:endParaRPr sz="2000" b="1" u="sng">
              <a:highlight>
                <a:srgbClr val="00FF00"/>
              </a:high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2b506fe9b5d_0_1"/>
          <p:cNvSpPr txBox="1">
            <a:spLocks noGrp="1"/>
          </p:cNvSpPr>
          <p:nvPr>
            <p:ph type="body" idx="1"/>
          </p:nvPr>
        </p:nvSpPr>
        <p:spPr>
          <a:xfrm>
            <a:off x="457200" y="463200"/>
            <a:ext cx="8229600" cy="6274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530"/>
              <a:buNone/>
            </a:pPr>
            <a:endParaRPr sz="2900" b="1"/>
          </a:p>
          <a:p>
            <a:pPr marL="457200" lvl="0" indent="0" algn="l" rtl="0">
              <a:lnSpc>
                <a:spcPct val="100000"/>
              </a:lnSpc>
              <a:spcBef>
                <a:spcPts val="480"/>
              </a:spcBef>
              <a:spcAft>
                <a:spcPts val="0"/>
              </a:spcAft>
              <a:buSzPts val="1530"/>
              <a:buNone/>
            </a:pPr>
            <a:endParaRPr sz="2900" b="1"/>
          </a:p>
          <a:p>
            <a:pPr marL="182562" lvl="0" indent="-182562" algn="l" rtl="0">
              <a:lnSpc>
                <a:spcPct val="100000"/>
              </a:lnSpc>
              <a:spcBef>
                <a:spcPts val="480"/>
              </a:spcBef>
              <a:spcAft>
                <a:spcPts val="0"/>
              </a:spcAft>
              <a:buSzPts val="2540"/>
              <a:buChar char="•"/>
            </a:pPr>
            <a:r>
              <a:rPr lang="en-US" sz="2900" b="1">
                <a:highlight>
                  <a:schemeClr val="lt1"/>
                </a:highlight>
              </a:rPr>
              <a:t>We request that you read all of the required information and user agreements (and return signed forms) prior to your child starting school in September…….</a:t>
            </a:r>
            <a:endParaRPr sz="2900" b="1">
              <a:highlight>
                <a:schemeClr val="lt1"/>
              </a:highlight>
            </a:endParaRPr>
          </a:p>
          <a:p>
            <a:pPr marL="0" lvl="0" indent="0" algn="l" rtl="0">
              <a:lnSpc>
                <a:spcPct val="100000"/>
              </a:lnSpc>
              <a:spcBef>
                <a:spcPts val="480"/>
              </a:spcBef>
              <a:spcAft>
                <a:spcPts val="0"/>
              </a:spcAft>
              <a:buNone/>
            </a:pPr>
            <a:endParaRPr sz="2900" b="1">
              <a:highlight>
                <a:schemeClr val="lt1"/>
              </a:highlight>
            </a:endParaRPr>
          </a:p>
          <a:p>
            <a:pPr marL="0" lvl="0" indent="0" algn="ctr" rtl="0">
              <a:lnSpc>
                <a:spcPct val="100000"/>
              </a:lnSpc>
              <a:spcBef>
                <a:spcPts val="480"/>
              </a:spcBef>
              <a:spcAft>
                <a:spcPts val="0"/>
              </a:spcAft>
              <a:buNone/>
            </a:pPr>
            <a:r>
              <a:rPr lang="en-US" sz="2900" b="1">
                <a:highlight>
                  <a:schemeClr val="lt1"/>
                </a:highlight>
              </a:rPr>
              <a:t>Without data collection sheets and consent forms returned, we cannot set you up on our systems to share information over the summer e.g. important emails, school meals etc.</a:t>
            </a:r>
            <a:endParaRPr sz="2900" b="1">
              <a:highlight>
                <a:schemeClr val="lt1"/>
              </a:highlight>
            </a:endParaRPr>
          </a:p>
          <a:p>
            <a:pPr marL="0" lvl="0" indent="0" algn="ctr" rtl="0">
              <a:lnSpc>
                <a:spcPct val="100000"/>
              </a:lnSpc>
              <a:spcBef>
                <a:spcPts val="480"/>
              </a:spcBef>
              <a:spcAft>
                <a:spcPts val="0"/>
              </a:spcAft>
              <a:buNone/>
            </a:pPr>
            <a:r>
              <a:rPr lang="en-US" sz="2900" b="1">
                <a:highlight>
                  <a:srgbClr val="FFFF00"/>
                </a:highlight>
              </a:rPr>
              <a:t>Please return them no later than 17th July</a:t>
            </a:r>
            <a:endParaRPr sz="2900" b="1">
              <a:highlight>
                <a:srgbClr val="FFFF00"/>
              </a:highlight>
            </a:endParaRPr>
          </a:p>
          <a:p>
            <a:pPr marL="0" lvl="0" indent="0" algn="l" rtl="0">
              <a:lnSpc>
                <a:spcPct val="100000"/>
              </a:lnSpc>
              <a:spcBef>
                <a:spcPts val="360"/>
              </a:spcBef>
              <a:spcAft>
                <a:spcPts val="0"/>
              </a:spcAft>
              <a:buSzPts val="1530"/>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2445b79ede8_0_0"/>
          <p:cNvSpPr txBox="1"/>
          <p:nvPr/>
        </p:nvSpPr>
        <p:spPr>
          <a:xfrm>
            <a:off x="199350" y="5641900"/>
            <a:ext cx="8821800" cy="985200"/>
          </a:xfrm>
          <a:prstGeom prst="rect">
            <a:avLst/>
          </a:prstGeom>
          <a:noFill/>
          <a:ln w="9525" cap="flat" cmpd="sng">
            <a:solidFill>
              <a:srgbClr val="FFFF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sng" strike="noStrike" cap="none">
                <a:solidFill>
                  <a:schemeClr val="hlink"/>
                </a:solidFill>
                <a:highlight>
                  <a:schemeClr val="lt1"/>
                </a:highlight>
                <a:latin typeface="Arial"/>
                <a:ea typeface="Arial"/>
                <a:cs typeface="Arial"/>
                <a:sym typeface="Arial"/>
                <a:hlinkClick r:id="rId3"/>
              </a:rPr>
              <a:t>www.holywell.northumberland.sch.uk</a:t>
            </a:r>
            <a:endParaRPr sz="1600" b="0" i="0" u="none" strike="noStrike" cap="none">
              <a:solidFill>
                <a:schemeClr val="dk1"/>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highlight>
                  <a:schemeClr val="lt1"/>
                </a:highlight>
                <a:latin typeface="Arial"/>
                <a:ea typeface="Arial"/>
                <a:cs typeface="Arial"/>
                <a:sym typeface="Arial"/>
              </a:rPr>
              <a:t>Click on ‘New Starters’ tab and all of the information and user agreements you are required to read are here.</a:t>
            </a:r>
            <a:endParaRPr sz="1200" b="1" i="0" u="none" strike="noStrike" cap="none">
              <a:solidFill>
                <a:schemeClr val="dk1"/>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highlight>
                  <a:schemeClr val="lt1"/>
                </a:highlight>
                <a:latin typeface="Arial"/>
                <a:ea typeface="Arial"/>
                <a:cs typeface="Arial"/>
                <a:sym typeface="Arial"/>
              </a:rPr>
              <a:t>Once you have read these, please complete the signed declaration within your New Starters pack and return to school by </a:t>
            </a:r>
            <a:r>
              <a:rPr lang="en-US" sz="1200" b="1">
                <a:solidFill>
                  <a:schemeClr val="dk1"/>
                </a:solidFill>
                <a:highlight>
                  <a:schemeClr val="lt1"/>
                </a:highlight>
              </a:rPr>
              <a:t>17th July 2025 at the latest.</a:t>
            </a:r>
            <a:endParaRPr sz="1200" b="1" i="0" u="none" strike="noStrike" cap="none">
              <a:solidFill>
                <a:schemeClr val="dk1"/>
              </a:solidFill>
              <a:highlight>
                <a:schemeClr val="lt1"/>
              </a:highlight>
              <a:latin typeface="Arial"/>
              <a:ea typeface="Arial"/>
              <a:cs typeface="Arial"/>
              <a:sym typeface="Arial"/>
            </a:endParaRPr>
          </a:p>
        </p:txBody>
      </p:sp>
      <p:pic>
        <p:nvPicPr>
          <p:cNvPr id="204" name="Google Shape;204;g2445b79ede8_0_0"/>
          <p:cNvPicPr preferRelativeResize="0"/>
          <p:nvPr/>
        </p:nvPicPr>
        <p:blipFill>
          <a:blip r:embed="rId4">
            <a:alphaModFix/>
          </a:blip>
          <a:stretch>
            <a:fillRect/>
          </a:stretch>
        </p:blipFill>
        <p:spPr>
          <a:xfrm>
            <a:off x="477475" y="162900"/>
            <a:ext cx="8991599" cy="3829013"/>
          </a:xfrm>
          <a:prstGeom prst="rect">
            <a:avLst/>
          </a:prstGeom>
          <a:noFill/>
          <a:ln>
            <a:noFill/>
          </a:ln>
        </p:spPr>
      </p:pic>
      <p:sp>
        <p:nvSpPr>
          <p:cNvPr id="205" name="Google Shape;205;g2445b79ede8_0_0"/>
          <p:cNvSpPr/>
          <p:nvPr/>
        </p:nvSpPr>
        <p:spPr>
          <a:xfrm rot="-7717063">
            <a:off x="2832468" y="3255736"/>
            <a:ext cx="5675340" cy="509236"/>
          </a:xfrm>
          <a:prstGeom prst="right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2"/>
          <p:cNvPicPr preferRelativeResize="0"/>
          <p:nvPr/>
        </p:nvPicPr>
        <p:blipFill>
          <a:blip r:embed="rId3">
            <a:alphaModFix/>
          </a:blip>
          <a:stretch>
            <a:fillRect/>
          </a:stretch>
        </p:blipFill>
        <p:spPr>
          <a:xfrm rot="2232589">
            <a:off x="6837947" y="3964426"/>
            <a:ext cx="1756406" cy="2343923"/>
          </a:xfrm>
          <a:prstGeom prst="rect">
            <a:avLst/>
          </a:prstGeom>
          <a:solidFill>
            <a:srgbClr val="ECECEC"/>
          </a:solidFill>
          <a:ln w="190500" cap="sq" cmpd="sng">
            <a:solidFill>
              <a:srgbClr val="FFFFFF"/>
            </a:solidFill>
            <a:prstDash val="solid"/>
            <a:miter lim="8000"/>
            <a:headEnd type="none" w="sm" len="sm"/>
            <a:tailEnd type="none" w="sm" len="sm"/>
          </a:ln>
          <a:effectLst>
            <a:outerShdw blurRad="65000" dist="50800" dir="12900000" kx="195054" ky="144987" algn="tl" rotWithShape="0">
              <a:srgbClr val="000000">
                <a:alpha val="28630"/>
              </a:srgbClr>
            </a:outerShdw>
          </a:effectLst>
        </p:spPr>
      </p:pic>
      <p:sp>
        <p:nvSpPr>
          <p:cNvPr id="82" name="Google Shape;82;p2"/>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3600"/>
              <a:buFont typeface="Arial"/>
              <a:buNone/>
            </a:pPr>
            <a:r>
              <a:rPr lang="en-US" sz="3600" b="0" i="0" u="sng">
                <a:solidFill>
                  <a:schemeClr val="dk2"/>
                </a:solidFill>
                <a:latin typeface="Arial"/>
                <a:ea typeface="Arial"/>
                <a:cs typeface="Arial"/>
                <a:sym typeface="Arial"/>
              </a:rPr>
              <a:t>Our vision for pupils at our school:</a:t>
            </a:r>
            <a:br>
              <a:rPr lang="en-US" sz="3600" b="0" i="0" u="none">
                <a:solidFill>
                  <a:schemeClr val="dk2"/>
                </a:solidFill>
                <a:latin typeface="Arial"/>
                <a:ea typeface="Arial"/>
                <a:cs typeface="Arial"/>
                <a:sym typeface="Arial"/>
              </a:rPr>
            </a:br>
            <a:endParaRPr/>
          </a:p>
        </p:txBody>
      </p:sp>
      <p:sp>
        <p:nvSpPr>
          <p:cNvPr id="83" name="Google Shape;83;p2"/>
          <p:cNvSpPr txBox="1">
            <a:spLocks noGrp="1"/>
          </p:cNvSpPr>
          <p:nvPr>
            <p:ph type="body" idx="1"/>
          </p:nvPr>
        </p:nvSpPr>
        <p:spPr>
          <a:xfrm>
            <a:off x="520125" y="1524012"/>
            <a:ext cx="8229600" cy="5135700"/>
          </a:xfrm>
          <a:prstGeom prst="rect">
            <a:avLst/>
          </a:prstGeom>
          <a:noFill/>
          <a:ln>
            <a:noFill/>
          </a:ln>
        </p:spPr>
        <p:txBody>
          <a:bodyPr spcFirstLastPara="1" wrap="square" lIns="91425" tIns="45700" rIns="91425" bIns="45700" anchor="t" anchorCtr="0">
            <a:noAutofit/>
          </a:bodyPr>
          <a:lstStyle/>
          <a:p>
            <a:pPr marL="182562" marR="0" lvl="0" indent="-182562" algn="l" rtl="0">
              <a:lnSpc>
                <a:spcPct val="100000"/>
              </a:lnSpc>
              <a:spcBef>
                <a:spcPts val="0"/>
              </a:spcBef>
              <a:spcAft>
                <a:spcPts val="0"/>
              </a:spcAft>
              <a:buClr>
                <a:schemeClr val="accent1"/>
              </a:buClr>
              <a:buSzPts val="2040"/>
              <a:buFont typeface="Arial"/>
              <a:buChar char="•"/>
            </a:pPr>
            <a:r>
              <a:rPr lang="en-US" sz="1900"/>
              <a:t>At Holywell Village First School we have high aspirations for our children to become well-rounded, </a:t>
            </a:r>
            <a:r>
              <a:rPr lang="en-US" sz="1900">
                <a:highlight>
                  <a:srgbClr val="FFFF00"/>
                </a:highlight>
              </a:rPr>
              <a:t>respectful </a:t>
            </a:r>
            <a:r>
              <a:rPr lang="en-US" sz="1900"/>
              <a:t>and responsible future citizens. They are happy, independent and have positive self-esteem. They have a thirst for learning and are emotionally regulated so they are </a:t>
            </a:r>
            <a:r>
              <a:rPr lang="en-US" sz="1900">
                <a:highlight>
                  <a:srgbClr val="FFFF00"/>
                </a:highlight>
              </a:rPr>
              <a:t>‘Ready to Learn’. </a:t>
            </a:r>
            <a:r>
              <a:rPr lang="en-US" sz="1900"/>
              <a:t>They are curious about the world around them and are confident to ‘have a go’. They are reflective learners who persevere and demonstrate good communication and social skills. They are </a:t>
            </a:r>
            <a:r>
              <a:rPr lang="en-US" sz="1900">
                <a:highlight>
                  <a:srgbClr val="FFFF00"/>
                </a:highlight>
              </a:rPr>
              <a:t>thoughtful, caring and kind.</a:t>
            </a:r>
            <a:r>
              <a:rPr lang="en-US" sz="2400" b="0" i="0" u="none" strike="noStrike" cap="none">
                <a:solidFill>
                  <a:schemeClr val="dk1"/>
                </a:solidFill>
                <a:latin typeface="Arial"/>
                <a:ea typeface="Arial"/>
                <a:cs typeface="Arial"/>
                <a:sym typeface="Arial"/>
              </a:rPr>
              <a:t> </a:t>
            </a:r>
            <a:endParaRPr/>
          </a:p>
          <a:p>
            <a:pPr marL="182563" marR="0" lvl="0" indent="-53023" algn="l" rtl="0">
              <a:lnSpc>
                <a:spcPct val="100000"/>
              </a:lnSpc>
              <a:spcBef>
                <a:spcPts val="480"/>
              </a:spcBef>
              <a:spcAft>
                <a:spcPts val="0"/>
              </a:spcAft>
              <a:buClr>
                <a:schemeClr val="accent1"/>
              </a:buClr>
              <a:buSzPts val="2040"/>
              <a:buFont typeface="Arial"/>
              <a:buNone/>
            </a:pPr>
            <a:endParaRPr sz="2400" b="0" i="0" u="none">
              <a:solidFill>
                <a:schemeClr val="dk1"/>
              </a:solidFill>
              <a:latin typeface="Arial"/>
              <a:ea typeface="Arial"/>
              <a:cs typeface="Arial"/>
              <a:sym typeface="Arial"/>
            </a:endParaRPr>
          </a:p>
        </p:txBody>
      </p:sp>
      <p:pic>
        <p:nvPicPr>
          <p:cNvPr id="84" name="Google Shape;84;p2"/>
          <p:cNvPicPr preferRelativeResize="0"/>
          <p:nvPr/>
        </p:nvPicPr>
        <p:blipFill>
          <a:blip r:embed="rId4">
            <a:alphaModFix/>
          </a:blip>
          <a:stretch>
            <a:fillRect/>
          </a:stretch>
        </p:blipFill>
        <p:spPr>
          <a:xfrm rot="23">
            <a:off x="3275052" y="4488375"/>
            <a:ext cx="2593895" cy="1517530"/>
          </a:xfrm>
          <a:prstGeom prst="rect">
            <a:avLst/>
          </a:prstGeom>
          <a:solidFill>
            <a:srgbClr val="ECECEC"/>
          </a:solidFill>
          <a:ln w="190500" cap="sq" cmpd="sng">
            <a:solidFill>
              <a:srgbClr val="FFFFFF"/>
            </a:solidFill>
            <a:prstDash val="solid"/>
            <a:miter lim="8000"/>
            <a:headEnd type="none" w="sm" len="sm"/>
            <a:tailEnd type="none" w="sm" len="sm"/>
          </a:ln>
          <a:effectLst>
            <a:outerShdw blurRad="65000" dist="50800" dir="12900000" kx="195054" ky="144987" algn="tl" rotWithShape="0">
              <a:srgbClr val="000000">
                <a:alpha val="28630"/>
              </a:srgbClr>
            </a:outerShdw>
          </a:effectLst>
        </p:spPr>
      </p:pic>
      <p:pic>
        <p:nvPicPr>
          <p:cNvPr id="85" name="Google Shape;85;p2"/>
          <p:cNvPicPr preferRelativeResize="0"/>
          <p:nvPr/>
        </p:nvPicPr>
        <p:blipFill>
          <a:blip r:embed="rId5">
            <a:alphaModFix/>
          </a:blip>
          <a:stretch>
            <a:fillRect/>
          </a:stretch>
        </p:blipFill>
        <p:spPr>
          <a:xfrm rot="-797305">
            <a:off x="599182" y="3842450"/>
            <a:ext cx="1777743" cy="2523775"/>
          </a:xfrm>
          <a:prstGeom prst="rect">
            <a:avLst/>
          </a:prstGeom>
          <a:noFill/>
          <a:ln>
            <a:noFill/>
          </a:ln>
          <a:effectLst>
            <a:outerShdw blurRad="57150" dist="19050" dir="5400000" algn="bl" rotWithShape="0">
              <a:srgbClr val="000000">
                <a:alpha val="50000"/>
              </a:srgbClr>
            </a:outerShdw>
            <a:reflection endPos="30000" dist="38100" dir="5400000" fadeDir="5400012" sy="-100000" algn="bl" rotWithShape="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23cef763c4e_1_4"/>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Communication</a:t>
            </a:r>
            <a:endParaRPr/>
          </a:p>
        </p:txBody>
      </p:sp>
      <p:sp>
        <p:nvSpPr>
          <p:cNvPr id="211" name="Google Shape;211;g23cef763c4e_1_4"/>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530"/>
              <a:buNone/>
            </a:pPr>
            <a:endParaRPr/>
          </a:p>
          <a:p>
            <a:pPr marL="182562" lvl="0" indent="-182562" algn="l" rtl="0">
              <a:lnSpc>
                <a:spcPct val="100000"/>
              </a:lnSpc>
              <a:spcBef>
                <a:spcPts val="480"/>
              </a:spcBef>
              <a:spcAft>
                <a:spcPts val="0"/>
              </a:spcAft>
              <a:buSzPts val="2040"/>
              <a:buChar char="•"/>
            </a:pPr>
            <a:r>
              <a:rPr lang="en-US"/>
              <a:t>We communicate in many ways, mostly electronically via email and via the website. </a:t>
            </a:r>
            <a:endParaRPr/>
          </a:p>
          <a:p>
            <a:pPr marL="182562" lvl="0" indent="-182562" algn="l" rtl="0">
              <a:lnSpc>
                <a:spcPct val="100000"/>
              </a:lnSpc>
              <a:spcBef>
                <a:spcPts val="480"/>
              </a:spcBef>
              <a:spcAft>
                <a:spcPts val="0"/>
              </a:spcAft>
              <a:buSzPts val="2040"/>
              <a:buChar char="•"/>
            </a:pPr>
            <a:r>
              <a:rPr lang="en-US"/>
              <a:t>Please see Mrs Reed if you have any issue with accessing internet/data or problems receiving information electronically/accessing websites etc.</a:t>
            </a:r>
            <a:endParaRPr/>
          </a:p>
          <a:p>
            <a:pPr marL="182562" lvl="0" indent="-150177" algn="l" rtl="0">
              <a:lnSpc>
                <a:spcPct val="100000"/>
              </a:lnSpc>
              <a:spcBef>
                <a:spcPts val="480"/>
              </a:spcBef>
              <a:spcAft>
                <a:spcPts val="0"/>
              </a:spcAft>
              <a:buSzPts val="1530"/>
              <a:buChar char="•"/>
            </a:pPr>
            <a:r>
              <a:rPr lang="en-US"/>
              <a:t>e.g. some people may have dyslexia and find accessing written message a challenge.</a:t>
            </a:r>
            <a:endParaRPr/>
          </a:p>
          <a:p>
            <a:pPr marL="182562" lvl="0" indent="-150177" algn="l" rtl="0">
              <a:lnSpc>
                <a:spcPct val="100000"/>
              </a:lnSpc>
              <a:spcBef>
                <a:spcPts val="480"/>
              </a:spcBef>
              <a:spcAft>
                <a:spcPts val="0"/>
              </a:spcAft>
              <a:buSzPts val="1530"/>
              <a:buChar char="•"/>
            </a:pPr>
            <a:r>
              <a:rPr lang="en-US"/>
              <a:t>parents/carers may be visually or hearing impaired</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g33c381993a6_0_0"/>
          <p:cNvPicPr preferRelativeResize="0"/>
          <p:nvPr/>
        </p:nvPicPr>
        <p:blipFill>
          <a:blip r:embed="rId3">
            <a:alphaModFix/>
          </a:blip>
          <a:stretch>
            <a:fillRect/>
          </a:stretch>
        </p:blipFill>
        <p:spPr>
          <a:xfrm>
            <a:off x="-14050" y="533400"/>
            <a:ext cx="9144000" cy="59028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g33c381993a6_0_6"/>
          <p:cNvPicPr preferRelativeResize="0"/>
          <p:nvPr/>
        </p:nvPicPr>
        <p:blipFill rotWithShape="1">
          <a:blip r:embed="rId3">
            <a:alphaModFix/>
          </a:blip>
          <a:srcRect t="2590" b="1467"/>
          <a:stretch/>
        </p:blipFill>
        <p:spPr>
          <a:xfrm>
            <a:off x="533400" y="325075"/>
            <a:ext cx="8142226" cy="63861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2"/>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endParaRPr sz="4000">
              <a:solidFill>
                <a:schemeClr val="dk2"/>
              </a:solidFill>
              <a:latin typeface="Arial"/>
              <a:ea typeface="Arial"/>
              <a:cs typeface="Arial"/>
              <a:sym typeface="Arial"/>
            </a:endParaRPr>
          </a:p>
        </p:txBody>
      </p:sp>
      <p:sp>
        <p:nvSpPr>
          <p:cNvPr id="227" name="Google Shape;227;p12"/>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p>
            <a:pPr marL="182562" marR="0" lvl="0" indent="-182562" algn="l" rtl="0">
              <a:lnSpc>
                <a:spcPct val="100000"/>
              </a:lnSpc>
              <a:spcBef>
                <a:spcPts val="0"/>
              </a:spcBef>
              <a:spcAft>
                <a:spcPts val="0"/>
              </a:spcAft>
              <a:buClr>
                <a:schemeClr val="accent1"/>
              </a:buClr>
              <a:buSzPts val="2040"/>
              <a:buFont typeface="Arial"/>
              <a:buChar char="•"/>
            </a:pPr>
            <a:r>
              <a:rPr lang="en-US" sz="2400" b="0" i="0" u="none">
                <a:solidFill>
                  <a:schemeClr val="dk1"/>
                </a:solidFill>
                <a:latin typeface="Arial"/>
                <a:ea typeface="Arial"/>
                <a:cs typeface="Arial"/>
                <a:sym typeface="Arial"/>
              </a:rPr>
              <a:t>Please bring your child’s birth certificate when you next visit school so we can verify your child’s date of birth and their eligibility for a Nursery/Reception place. </a:t>
            </a:r>
            <a:endParaRPr/>
          </a:p>
          <a:p>
            <a:pPr marL="182562" marR="0" lvl="0" indent="-182562" algn="l" rtl="0">
              <a:lnSpc>
                <a:spcPct val="100000"/>
              </a:lnSpc>
              <a:spcBef>
                <a:spcPts val="480"/>
              </a:spcBef>
              <a:spcAft>
                <a:spcPts val="0"/>
              </a:spcAft>
              <a:buClr>
                <a:schemeClr val="accent1"/>
              </a:buClr>
              <a:buSzPts val="2040"/>
              <a:buFont typeface="Arial"/>
              <a:buChar char="•"/>
            </a:pPr>
            <a:r>
              <a:rPr lang="en-US" sz="2400" b="0" i="0" u="none">
                <a:solidFill>
                  <a:schemeClr val="dk1"/>
                </a:solidFill>
                <a:latin typeface="Arial"/>
                <a:ea typeface="Arial"/>
                <a:cs typeface="Arial"/>
                <a:sym typeface="Arial"/>
              </a:rPr>
              <a:t>Alternatively you can scan and send a copy via the school email address:</a:t>
            </a:r>
            <a:endParaRPr/>
          </a:p>
          <a:p>
            <a:pPr marL="182562" marR="0" lvl="0" indent="-53022" algn="l" rtl="0">
              <a:lnSpc>
                <a:spcPct val="100000"/>
              </a:lnSpc>
              <a:spcBef>
                <a:spcPts val="480"/>
              </a:spcBef>
              <a:spcAft>
                <a:spcPts val="0"/>
              </a:spcAft>
              <a:buClr>
                <a:schemeClr val="accent1"/>
              </a:buClr>
              <a:buSzPts val="2040"/>
              <a:buFont typeface="Arial"/>
              <a:buNone/>
            </a:pPr>
            <a:endParaRPr sz="2400" b="0" i="0" u="none">
              <a:solidFill>
                <a:schemeClr val="dk1"/>
              </a:solidFill>
              <a:latin typeface="Arial"/>
              <a:ea typeface="Arial"/>
              <a:cs typeface="Arial"/>
              <a:sym typeface="Arial"/>
            </a:endParaRPr>
          </a:p>
          <a:p>
            <a:pPr marL="182562" marR="0" lvl="0" indent="-182562" algn="l" rtl="0">
              <a:lnSpc>
                <a:spcPct val="100000"/>
              </a:lnSpc>
              <a:spcBef>
                <a:spcPts val="480"/>
              </a:spcBef>
              <a:spcAft>
                <a:spcPts val="0"/>
              </a:spcAft>
              <a:buClr>
                <a:schemeClr val="accent1"/>
              </a:buClr>
              <a:buSzPts val="2040"/>
              <a:buFont typeface="Arial"/>
              <a:buChar char="•"/>
            </a:pPr>
            <a:r>
              <a:rPr lang="en-US" sz="2400" b="0" i="0" u="none">
                <a:solidFill>
                  <a:schemeClr val="dk1"/>
                </a:solidFill>
                <a:latin typeface="Arial"/>
                <a:ea typeface="Arial"/>
                <a:cs typeface="Arial"/>
                <a:sym typeface="Arial"/>
              </a:rPr>
              <a:t>admin@holywell.northumberland.sch.uk.</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3"/>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000"/>
              <a:buFont typeface="Arial"/>
              <a:buNone/>
            </a:pPr>
            <a:r>
              <a:rPr lang="en-US" sz="4000" b="0" i="0" u="none">
                <a:solidFill>
                  <a:schemeClr val="dk2"/>
                </a:solidFill>
                <a:latin typeface="Arial"/>
                <a:ea typeface="Arial"/>
                <a:cs typeface="Arial"/>
                <a:sym typeface="Arial"/>
              </a:rPr>
              <a:t>A word of caution</a:t>
            </a:r>
            <a:endParaRPr/>
          </a:p>
        </p:txBody>
      </p:sp>
      <p:sp>
        <p:nvSpPr>
          <p:cNvPr id="233" name="Google Shape;233;p13"/>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p>
            <a:pPr marL="182562" marR="0" lvl="0" indent="-182562" algn="l" rtl="0">
              <a:lnSpc>
                <a:spcPct val="100000"/>
              </a:lnSpc>
              <a:spcBef>
                <a:spcPts val="0"/>
              </a:spcBef>
              <a:spcAft>
                <a:spcPts val="0"/>
              </a:spcAft>
              <a:buClr>
                <a:schemeClr val="accent1"/>
              </a:buClr>
              <a:buSzPts val="2040"/>
              <a:buFont typeface="Arial"/>
              <a:buChar char="•"/>
            </a:pPr>
            <a:r>
              <a:rPr lang="en-US" sz="2400" b="0" i="0" u="none">
                <a:solidFill>
                  <a:schemeClr val="dk1"/>
                </a:solidFill>
                <a:latin typeface="Arial"/>
                <a:ea typeface="Arial"/>
                <a:cs typeface="Arial"/>
                <a:sym typeface="Arial"/>
              </a:rPr>
              <a:t>Parents of children who get a Nursery place at any Local Authority school MUST re-apply for a place in Reception in the autumn term. We will let you know when the portal is open.</a:t>
            </a:r>
            <a:endParaRPr/>
          </a:p>
          <a:p>
            <a:pPr marL="182562" marR="0" lvl="0" indent="-182562" algn="l" rtl="0">
              <a:lnSpc>
                <a:spcPct val="100000"/>
              </a:lnSpc>
              <a:spcBef>
                <a:spcPts val="480"/>
              </a:spcBef>
              <a:spcAft>
                <a:spcPts val="0"/>
              </a:spcAft>
              <a:buClr>
                <a:schemeClr val="accent1"/>
              </a:buClr>
              <a:buSzPts val="2040"/>
              <a:buFont typeface="Arial"/>
              <a:buChar char="•"/>
            </a:pPr>
            <a:r>
              <a:rPr lang="en-US" sz="2400" b="0" i="0" u="none">
                <a:solidFill>
                  <a:schemeClr val="dk1"/>
                </a:solidFill>
                <a:latin typeface="Arial"/>
                <a:ea typeface="Arial"/>
                <a:cs typeface="Arial"/>
                <a:sym typeface="Arial"/>
              </a:rPr>
              <a:t>Parents MUST do this because nurseries are not statutory and admissions are administered and allocated by the school. Reception places are part of statutory provision therefore the Local Authority must administer these applications. In this case the authority is Northumberland County Council. </a:t>
            </a:r>
            <a:endParaRPr/>
          </a:p>
          <a:p>
            <a:pPr marL="182562" marR="0" lvl="0" indent="-182562" algn="l" rtl="0">
              <a:lnSpc>
                <a:spcPct val="100000"/>
              </a:lnSpc>
              <a:spcBef>
                <a:spcPts val="480"/>
              </a:spcBef>
              <a:spcAft>
                <a:spcPts val="0"/>
              </a:spcAft>
              <a:buClr>
                <a:schemeClr val="accent1"/>
              </a:buClr>
              <a:buSzPts val="2040"/>
              <a:buFont typeface="Arial"/>
              <a:buChar char="•"/>
            </a:pPr>
            <a:r>
              <a:rPr lang="en-US" sz="2400" b="0" i="0" u="none">
                <a:solidFill>
                  <a:schemeClr val="dk1"/>
                </a:solidFill>
                <a:latin typeface="Arial"/>
                <a:ea typeface="Arial"/>
                <a:cs typeface="Arial"/>
                <a:sym typeface="Arial"/>
              </a:rPr>
              <a:t>Having a place in a school’s Nursery does not mean you will automatically be allocated a place in Reception.</a:t>
            </a:r>
            <a:endParaRPr/>
          </a:p>
          <a:p>
            <a:pPr marL="182563" marR="0" lvl="0" indent="-53023" algn="l" rtl="0">
              <a:lnSpc>
                <a:spcPct val="100000"/>
              </a:lnSpc>
              <a:spcBef>
                <a:spcPts val="480"/>
              </a:spcBef>
              <a:spcAft>
                <a:spcPts val="0"/>
              </a:spcAft>
              <a:buClr>
                <a:schemeClr val="accent1"/>
              </a:buClr>
              <a:buSzPts val="2040"/>
              <a:buFont typeface="Arial"/>
              <a:buNone/>
            </a:pPr>
            <a:endParaRPr sz="2400" b="0" i="0" u="non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4"/>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000"/>
              <a:buFont typeface="Arial"/>
              <a:buNone/>
            </a:pPr>
            <a:r>
              <a:rPr lang="en-US" sz="4000" b="0" i="0" u="none">
                <a:solidFill>
                  <a:schemeClr val="dk2"/>
                </a:solidFill>
                <a:latin typeface="Arial"/>
                <a:ea typeface="Arial"/>
                <a:cs typeface="Arial"/>
                <a:sym typeface="Arial"/>
              </a:rPr>
              <a:t>Current NCC admission policy</a:t>
            </a:r>
            <a:endParaRPr/>
          </a:p>
        </p:txBody>
      </p:sp>
      <p:sp>
        <p:nvSpPr>
          <p:cNvPr id="239" name="Google Shape;239;p14"/>
          <p:cNvSpPr txBox="1">
            <a:spLocks noGrp="1"/>
          </p:cNvSpPr>
          <p:nvPr>
            <p:ph type="body" idx="1"/>
          </p:nvPr>
        </p:nvSpPr>
        <p:spPr>
          <a:xfrm>
            <a:off x="457200" y="1600200"/>
            <a:ext cx="8229600" cy="5068887"/>
          </a:xfrm>
          <a:prstGeom prst="rect">
            <a:avLst/>
          </a:prstGeom>
          <a:noFill/>
          <a:ln>
            <a:noFill/>
          </a:ln>
        </p:spPr>
        <p:txBody>
          <a:bodyPr spcFirstLastPara="1" wrap="square" lIns="91425" tIns="45700" rIns="91425" bIns="45700" anchor="t" anchorCtr="0">
            <a:noAutofit/>
          </a:bodyPr>
          <a:lstStyle/>
          <a:p>
            <a:pPr marL="182562" marR="0" lvl="0" indent="-182562" algn="l" rtl="0">
              <a:lnSpc>
                <a:spcPct val="100000"/>
              </a:lnSpc>
              <a:spcBef>
                <a:spcPts val="0"/>
              </a:spcBef>
              <a:spcAft>
                <a:spcPts val="0"/>
              </a:spcAft>
              <a:buClr>
                <a:schemeClr val="accent1"/>
              </a:buClr>
              <a:buSzPts val="1190"/>
              <a:buFont typeface="Arial"/>
              <a:buChar char="•"/>
            </a:pPr>
            <a:r>
              <a:rPr lang="en-US" sz="1400" b="1" i="0" u="none">
                <a:solidFill>
                  <a:schemeClr val="dk1"/>
                </a:solidFill>
                <a:latin typeface="Arial"/>
                <a:ea typeface="Arial"/>
                <a:cs typeface="Arial"/>
                <a:sym typeface="Arial"/>
              </a:rPr>
              <a:t>In accordance with the School Admission Code, children with a </a:t>
            </a:r>
            <a:r>
              <a:rPr lang="en-US" sz="1400" b="1" i="0" u="sng">
                <a:solidFill>
                  <a:schemeClr val="dk1"/>
                </a:solidFill>
                <a:latin typeface="Arial"/>
                <a:ea typeface="Arial"/>
                <a:cs typeface="Arial"/>
                <a:sym typeface="Arial"/>
              </a:rPr>
              <a:t>Statement of Special Educational need or an Education Health and Care Plan (EHCP</a:t>
            </a:r>
            <a:r>
              <a:rPr lang="en-US" sz="1400" b="1" i="0" u="none">
                <a:solidFill>
                  <a:schemeClr val="dk1"/>
                </a:solidFill>
                <a:latin typeface="Arial"/>
                <a:ea typeface="Arial"/>
                <a:cs typeface="Arial"/>
                <a:sym typeface="Arial"/>
              </a:rPr>
              <a:t>) where the school is named in the Statement or EHC Plan will be given priority of admission. In addition, those children who are deemed to </a:t>
            </a:r>
            <a:r>
              <a:rPr lang="en-US" sz="1400" b="1" i="0" u="sng">
                <a:solidFill>
                  <a:schemeClr val="dk1"/>
                </a:solidFill>
                <a:latin typeface="Arial"/>
                <a:ea typeface="Arial"/>
                <a:cs typeface="Arial"/>
                <a:sym typeface="Arial"/>
              </a:rPr>
              <a:t>be ‘looked after</a:t>
            </a:r>
            <a:r>
              <a:rPr lang="en-US" sz="1400" b="1" i="0" u="none">
                <a:solidFill>
                  <a:schemeClr val="dk1"/>
                </a:solidFill>
                <a:latin typeface="Arial"/>
                <a:ea typeface="Arial"/>
                <a:cs typeface="Arial"/>
                <a:sym typeface="Arial"/>
              </a:rPr>
              <a:t>’ or who have </a:t>
            </a:r>
            <a:r>
              <a:rPr lang="en-US" sz="1400" b="1" i="0" u="sng">
                <a:solidFill>
                  <a:schemeClr val="dk1"/>
                </a:solidFill>
                <a:latin typeface="Arial"/>
                <a:ea typeface="Arial"/>
                <a:cs typeface="Arial"/>
                <a:sym typeface="Arial"/>
              </a:rPr>
              <a:t>previously been ‘looked after</a:t>
            </a:r>
            <a:r>
              <a:rPr lang="en-US" sz="1400" b="1" i="0" u="none">
                <a:solidFill>
                  <a:schemeClr val="dk1"/>
                </a:solidFill>
                <a:latin typeface="Arial"/>
                <a:ea typeface="Arial"/>
                <a:cs typeface="Arial"/>
                <a:sym typeface="Arial"/>
              </a:rPr>
              <a:t>’ will be given priority of admission.**</a:t>
            </a:r>
            <a:endParaRPr/>
          </a:p>
          <a:p>
            <a:pPr marL="182562" marR="0" lvl="0" indent="-182562" algn="l" rtl="0">
              <a:lnSpc>
                <a:spcPct val="100000"/>
              </a:lnSpc>
              <a:spcBef>
                <a:spcPts val="280"/>
              </a:spcBef>
              <a:spcAft>
                <a:spcPts val="0"/>
              </a:spcAft>
              <a:buClr>
                <a:schemeClr val="accent1"/>
              </a:buClr>
              <a:buSzPts val="1190"/>
              <a:buFont typeface="Arial"/>
              <a:buChar char="•"/>
            </a:pPr>
            <a:r>
              <a:rPr lang="en-US" sz="1400" b="0" i="0" u="none">
                <a:solidFill>
                  <a:schemeClr val="dk1"/>
                </a:solidFill>
                <a:latin typeface="Arial"/>
                <a:ea typeface="Arial"/>
                <a:cs typeface="Arial"/>
                <a:sym typeface="Arial"/>
              </a:rPr>
              <a:t>1. Children living within the </a:t>
            </a:r>
            <a:r>
              <a:rPr lang="en-US" sz="1400" b="0" i="0" u="sng">
                <a:solidFill>
                  <a:schemeClr val="dk1"/>
                </a:solidFill>
                <a:latin typeface="Arial"/>
                <a:ea typeface="Arial"/>
                <a:cs typeface="Arial"/>
                <a:sym typeface="Arial"/>
              </a:rPr>
              <a:t>catchment</a:t>
            </a:r>
            <a:r>
              <a:rPr lang="en-US" sz="1400" b="0" i="0" u="none">
                <a:solidFill>
                  <a:schemeClr val="dk1"/>
                </a:solidFill>
                <a:latin typeface="Arial"/>
                <a:ea typeface="Arial"/>
                <a:cs typeface="Arial"/>
                <a:sym typeface="Arial"/>
              </a:rPr>
              <a:t> area of the school and those on whose behalf firm evidence is presented that they will be living in the catchment area by the appropriate admission date. </a:t>
            </a:r>
            <a:endParaRPr/>
          </a:p>
          <a:p>
            <a:pPr marL="182562" marR="0" lvl="0" indent="-182562" algn="l" rtl="0">
              <a:lnSpc>
                <a:spcPct val="100000"/>
              </a:lnSpc>
              <a:spcBef>
                <a:spcPts val="280"/>
              </a:spcBef>
              <a:spcAft>
                <a:spcPts val="0"/>
              </a:spcAft>
              <a:buClr>
                <a:schemeClr val="accent1"/>
              </a:buClr>
              <a:buSzPts val="1190"/>
              <a:buFont typeface="Arial"/>
              <a:buChar char="•"/>
            </a:pPr>
            <a:r>
              <a:rPr lang="en-US" sz="1400" b="0" i="0" u="none">
                <a:solidFill>
                  <a:schemeClr val="dk1"/>
                </a:solidFill>
                <a:latin typeface="Arial"/>
                <a:ea typeface="Arial"/>
                <a:cs typeface="Arial"/>
                <a:sym typeface="Arial"/>
              </a:rPr>
              <a:t>2. Children with </a:t>
            </a:r>
            <a:r>
              <a:rPr lang="en-US" sz="1400" b="0" i="0" u="sng">
                <a:solidFill>
                  <a:schemeClr val="dk1"/>
                </a:solidFill>
                <a:latin typeface="Arial"/>
                <a:ea typeface="Arial"/>
                <a:cs typeface="Arial"/>
                <a:sym typeface="Arial"/>
              </a:rPr>
              <a:t>an exceptional social or medical reason </a:t>
            </a:r>
            <a:r>
              <a:rPr lang="en-US" sz="1400" b="0" i="0" u="none">
                <a:solidFill>
                  <a:schemeClr val="dk1"/>
                </a:solidFill>
                <a:latin typeface="Arial"/>
                <a:ea typeface="Arial"/>
                <a:cs typeface="Arial"/>
                <a:sym typeface="Arial"/>
              </a:rPr>
              <a:t>that means that they can only attend that specific school (for example, where the child or one or both parents has a disability that means that the child can only go to one school). </a:t>
            </a:r>
            <a:endParaRPr/>
          </a:p>
          <a:p>
            <a:pPr marL="182562" marR="0" lvl="0" indent="-182562" algn="l" rtl="0">
              <a:lnSpc>
                <a:spcPct val="100000"/>
              </a:lnSpc>
              <a:spcBef>
                <a:spcPts val="280"/>
              </a:spcBef>
              <a:spcAft>
                <a:spcPts val="0"/>
              </a:spcAft>
              <a:buClr>
                <a:schemeClr val="accent1"/>
              </a:buClr>
              <a:buSzPts val="1190"/>
              <a:buFont typeface="Arial"/>
              <a:buChar char="•"/>
            </a:pPr>
            <a:r>
              <a:rPr lang="en-US" sz="1400" b="0" i="0" u="none">
                <a:solidFill>
                  <a:schemeClr val="dk1"/>
                </a:solidFill>
                <a:latin typeface="Arial"/>
                <a:ea typeface="Arial"/>
                <a:cs typeface="Arial"/>
                <a:sym typeface="Arial"/>
              </a:rPr>
              <a:t>3. Children resident in </a:t>
            </a:r>
            <a:r>
              <a:rPr lang="en-US" sz="1400" b="0" i="0" u="sng">
                <a:solidFill>
                  <a:schemeClr val="dk1"/>
                </a:solidFill>
                <a:latin typeface="Arial"/>
                <a:ea typeface="Arial"/>
                <a:cs typeface="Arial"/>
                <a:sym typeface="Arial"/>
              </a:rPr>
              <a:t>the greater catchment area of the school partnership who have siblings </a:t>
            </a:r>
            <a:r>
              <a:rPr lang="en-US" sz="1400" b="0" i="0" u="none">
                <a:solidFill>
                  <a:schemeClr val="dk1"/>
                </a:solidFill>
                <a:latin typeface="Arial"/>
                <a:ea typeface="Arial"/>
                <a:cs typeface="Arial"/>
                <a:sym typeface="Arial"/>
              </a:rPr>
              <a:t>already in the school and who are expected to be on roll at the school at the time of admission who live within the greater catchment area of the school partnership. Evidence must be presented to confirm that the child will be living in the greater catchment area.</a:t>
            </a:r>
            <a:endParaRPr/>
          </a:p>
          <a:p>
            <a:pPr marL="182562" marR="0" lvl="0" indent="-182562" algn="l" rtl="0">
              <a:lnSpc>
                <a:spcPct val="100000"/>
              </a:lnSpc>
              <a:spcBef>
                <a:spcPts val="280"/>
              </a:spcBef>
              <a:spcAft>
                <a:spcPts val="0"/>
              </a:spcAft>
              <a:buClr>
                <a:schemeClr val="accent1"/>
              </a:buClr>
              <a:buSzPts val="1190"/>
              <a:buFont typeface="Arial"/>
              <a:buChar char="•"/>
            </a:pPr>
            <a:r>
              <a:rPr lang="en-US" sz="1400" b="0" i="0" u="none">
                <a:solidFill>
                  <a:schemeClr val="dk1"/>
                </a:solidFill>
                <a:latin typeface="Arial"/>
                <a:ea typeface="Arial"/>
                <a:cs typeface="Arial"/>
                <a:sym typeface="Arial"/>
              </a:rPr>
              <a:t>4. Children resident in the </a:t>
            </a:r>
            <a:r>
              <a:rPr lang="en-US" sz="1400" b="0" i="0" u="sng">
                <a:solidFill>
                  <a:schemeClr val="dk1"/>
                </a:solidFill>
                <a:latin typeface="Arial"/>
                <a:ea typeface="Arial"/>
                <a:cs typeface="Arial"/>
                <a:sym typeface="Arial"/>
              </a:rPr>
              <a:t>greater catchment </a:t>
            </a:r>
            <a:r>
              <a:rPr lang="en-US" sz="1400" b="0" i="0" u="none">
                <a:solidFill>
                  <a:schemeClr val="dk1"/>
                </a:solidFill>
                <a:latin typeface="Arial"/>
                <a:ea typeface="Arial"/>
                <a:cs typeface="Arial"/>
                <a:sym typeface="Arial"/>
              </a:rPr>
              <a:t>area of the school partnership who are expected to be on the roll at the school at the time of admission. Evidence must be presented to confirm that the child will be living in the greater catchment area by the appropriate admission date. </a:t>
            </a:r>
            <a:endParaRPr/>
          </a:p>
          <a:p>
            <a:pPr marL="182562" marR="0" lvl="0" indent="-182562" algn="l" rtl="0">
              <a:lnSpc>
                <a:spcPct val="100000"/>
              </a:lnSpc>
              <a:spcBef>
                <a:spcPts val="280"/>
              </a:spcBef>
              <a:spcAft>
                <a:spcPts val="0"/>
              </a:spcAft>
              <a:buClr>
                <a:schemeClr val="accent1"/>
              </a:buClr>
              <a:buSzPts val="1190"/>
              <a:buFont typeface="Arial"/>
              <a:buChar char="•"/>
            </a:pPr>
            <a:r>
              <a:rPr lang="en-US" sz="1400" b="0" i="0" u="none">
                <a:solidFill>
                  <a:schemeClr val="dk1"/>
                </a:solidFill>
                <a:latin typeface="Arial"/>
                <a:ea typeface="Arial"/>
                <a:cs typeface="Arial"/>
                <a:sym typeface="Arial"/>
              </a:rPr>
              <a:t>5. Children who have a </a:t>
            </a:r>
            <a:r>
              <a:rPr lang="en-US" sz="1400" b="0" i="0" u="sng">
                <a:solidFill>
                  <a:schemeClr val="dk1"/>
                </a:solidFill>
                <a:latin typeface="Arial"/>
                <a:ea typeface="Arial"/>
                <a:cs typeface="Arial"/>
                <a:sym typeface="Arial"/>
              </a:rPr>
              <a:t>sibling who already attends the school </a:t>
            </a:r>
            <a:r>
              <a:rPr lang="en-US" sz="1400" b="0" i="0" u="none">
                <a:solidFill>
                  <a:schemeClr val="dk1"/>
                </a:solidFill>
                <a:latin typeface="Arial"/>
                <a:ea typeface="Arial"/>
                <a:cs typeface="Arial"/>
                <a:sym typeface="Arial"/>
              </a:rPr>
              <a:t>and who is expected to be on roll at the school at the time of admission. </a:t>
            </a:r>
            <a:endParaRPr/>
          </a:p>
          <a:p>
            <a:pPr marL="182562" marR="0" lvl="0" indent="-182562" algn="l" rtl="0">
              <a:lnSpc>
                <a:spcPct val="100000"/>
              </a:lnSpc>
              <a:spcBef>
                <a:spcPts val="280"/>
              </a:spcBef>
              <a:spcAft>
                <a:spcPts val="0"/>
              </a:spcAft>
              <a:buClr>
                <a:schemeClr val="accent1"/>
              </a:buClr>
              <a:buSzPts val="1190"/>
              <a:buFont typeface="Arial"/>
              <a:buChar char="•"/>
            </a:pPr>
            <a:r>
              <a:rPr lang="en-US" sz="1400" b="0" i="0" u="none">
                <a:solidFill>
                  <a:schemeClr val="dk1"/>
                </a:solidFill>
                <a:latin typeface="Arial"/>
                <a:ea typeface="Arial"/>
                <a:cs typeface="Arial"/>
                <a:sym typeface="Arial"/>
              </a:rPr>
              <a:t>6. Children on whose behalf preferences are expressed on grounds other than those outlined above.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5"/>
          <p:cNvSpPr txBox="1">
            <a:spLocks noGrp="1"/>
          </p:cNvSpPr>
          <p:nvPr>
            <p:ph type="title"/>
          </p:nvPr>
        </p:nvSpPr>
        <p:spPr>
          <a:xfrm>
            <a:off x="4859337" y="260350"/>
            <a:ext cx="4084637" cy="141605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2"/>
              </a:buClr>
              <a:buSzPts val="4000"/>
              <a:buFont typeface="Arial"/>
              <a:buNone/>
            </a:pPr>
            <a:r>
              <a:rPr lang="en-US" sz="4000" b="0" i="0" u="none">
                <a:solidFill>
                  <a:schemeClr val="dk2"/>
                </a:solidFill>
                <a:latin typeface="Arial"/>
                <a:ea typeface="Arial"/>
                <a:cs typeface="Arial"/>
                <a:sym typeface="Arial"/>
              </a:rPr>
              <a:t>School Meals</a:t>
            </a:r>
            <a:endParaRPr/>
          </a:p>
        </p:txBody>
      </p:sp>
      <p:sp>
        <p:nvSpPr>
          <p:cNvPr id="245" name="Google Shape;245;p15"/>
          <p:cNvSpPr txBox="1">
            <a:spLocks noGrp="1"/>
          </p:cNvSpPr>
          <p:nvPr>
            <p:ph type="body" idx="1"/>
          </p:nvPr>
        </p:nvSpPr>
        <p:spPr>
          <a:xfrm>
            <a:off x="395287" y="1412875"/>
            <a:ext cx="8229600" cy="4876800"/>
          </a:xfrm>
          <a:prstGeom prst="rect">
            <a:avLst/>
          </a:prstGeom>
          <a:noFill/>
          <a:ln>
            <a:noFill/>
          </a:ln>
        </p:spPr>
        <p:txBody>
          <a:bodyPr spcFirstLastPara="1" wrap="square" lIns="91425" tIns="45700" rIns="91425" bIns="45700" anchor="t" anchorCtr="0">
            <a:noAutofit/>
          </a:bodyPr>
          <a:lstStyle/>
          <a:p>
            <a:pPr marL="182562" marR="0" lvl="0" indent="-53022" algn="l" rtl="0">
              <a:lnSpc>
                <a:spcPct val="100000"/>
              </a:lnSpc>
              <a:spcBef>
                <a:spcPts val="0"/>
              </a:spcBef>
              <a:spcAft>
                <a:spcPts val="0"/>
              </a:spcAft>
              <a:buClr>
                <a:schemeClr val="accent1"/>
              </a:buClr>
              <a:buSzPts val="2040"/>
              <a:buFont typeface="Arial"/>
              <a:buNone/>
            </a:pPr>
            <a:endParaRPr sz="2400" b="0" i="0" u="none">
              <a:solidFill>
                <a:schemeClr val="dk1"/>
              </a:solidFill>
              <a:latin typeface="Arial"/>
              <a:ea typeface="Arial"/>
              <a:cs typeface="Arial"/>
              <a:sym typeface="Arial"/>
            </a:endParaRPr>
          </a:p>
          <a:p>
            <a:pPr marL="182562" marR="0" lvl="0" indent="-53022" algn="l" rtl="0">
              <a:lnSpc>
                <a:spcPct val="100000"/>
              </a:lnSpc>
              <a:spcBef>
                <a:spcPts val="480"/>
              </a:spcBef>
              <a:spcAft>
                <a:spcPts val="0"/>
              </a:spcAft>
              <a:buClr>
                <a:schemeClr val="accent1"/>
              </a:buClr>
              <a:buSzPts val="2040"/>
              <a:buFont typeface="Arial"/>
              <a:buNone/>
            </a:pPr>
            <a:endParaRPr sz="2400" b="0" i="0" u="none">
              <a:solidFill>
                <a:schemeClr val="dk1"/>
              </a:solidFill>
              <a:latin typeface="Arial"/>
              <a:ea typeface="Arial"/>
              <a:cs typeface="Arial"/>
              <a:sym typeface="Arial"/>
            </a:endParaRPr>
          </a:p>
          <a:p>
            <a:pPr marL="182562" marR="0" lvl="0" indent="-53022" algn="l" rtl="0">
              <a:lnSpc>
                <a:spcPct val="100000"/>
              </a:lnSpc>
              <a:spcBef>
                <a:spcPts val="480"/>
              </a:spcBef>
              <a:spcAft>
                <a:spcPts val="0"/>
              </a:spcAft>
              <a:buClr>
                <a:schemeClr val="accent1"/>
              </a:buClr>
              <a:buSzPts val="2040"/>
              <a:buFont typeface="Arial"/>
              <a:buNone/>
            </a:pPr>
            <a:endParaRPr sz="2400" b="0" i="0" u="none">
              <a:solidFill>
                <a:schemeClr val="dk1"/>
              </a:solidFill>
              <a:latin typeface="Arial"/>
              <a:ea typeface="Arial"/>
              <a:cs typeface="Arial"/>
              <a:sym typeface="Arial"/>
            </a:endParaRPr>
          </a:p>
          <a:p>
            <a:pPr marL="182562" marR="0" lvl="0" indent="-53022" algn="l" rtl="0">
              <a:lnSpc>
                <a:spcPct val="100000"/>
              </a:lnSpc>
              <a:spcBef>
                <a:spcPts val="480"/>
              </a:spcBef>
              <a:spcAft>
                <a:spcPts val="0"/>
              </a:spcAft>
              <a:buClr>
                <a:schemeClr val="accent1"/>
              </a:buClr>
              <a:buSzPts val="2040"/>
              <a:buFont typeface="Arial"/>
              <a:buNone/>
            </a:pPr>
            <a:endParaRPr sz="2400" b="0" i="0" u="none">
              <a:solidFill>
                <a:schemeClr val="dk1"/>
              </a:solidFill>
              <a:latin typeface="Arial"/>
              <a:ea typeface="Arial"/>
              <a:cs typeface="Arial"/>
              <a:sym typeface="Arial"/>
            </a:endParaRPr>
          </a:p>
          <a:p>
            <a:pPr marL="182563" marR="0" lvl="0" indent="-53023" algn="l" rtl="0">
              <a:lnSpc>
                <a:spcPct val="100000"/>
              </a:lnSpc>
              <a:spcBef>
                <a:spcPts val="480"/>
              </a:spcBef>
              <a:spcAft>
                <a:spcPts val="0"/>
              </a:spcAft>
              <a:buClr>
                <a:schemeClr val="accent1"/>
              </a:buClr>
              <a:buSzPts val="2040"/>
              <a:buFont typeface="Arial"/>
              <a:buNone/>
            </a:pPr>
            <a:endParaRPr sz="2400" b="0" i="0" u="none">
              <a:solidFill>
                <a:schemeClr val="dk1"/>
              </a:solidFill>
              <a:latin typeface="Arial"/>
              <a:ea typeface="Arial"/>
              <a:cs typeface="Arial"/>
              <a:sym typeface="Arial"/>
            </a:endParaRPr>
          </a:p>
        </p:txBody>
      </p:sp>
      <p:sp>
        <p:nvSpPr>
          <p:cNvPr id="246" name="Google Shape;246;p15"/>
          <p:cNvSpPr txBox="1"/>
          <p:nvPr/>
        </p:nvSpPr>
        <p:spPr>
          <a:xfrm>
            <a:off x="827087" y="1412875"/>
            <a:ext cx="7704000" cy="494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Tahoma"/>
              <a:buNone/>
            </a:pPr>
            <a:endParaRPr sz="1800">
              <a:solidFill>
                <a:schemeClr val="dk1"/>
              </a:solidFill>
              <a:latin typeface="Tahoma"/>
              <a:ea typeface="Tahoma"/>
              <a:cs typeface="Tahoma"/>
              <a:sym typeface="Tahoma"/>
            </a:endParaRPr>
          </a:p>
          <a:p>
            <a:pPr marL="0" marR="0" lvl="0" indent="0" algn="l" rtl="0">
              <a:lnSpc>
                <a:spcPct val="100000"/>
              </a:lnSpc>
              <a:spcBef>
                <a:spcPts val="0"/>
              </a:spcBef>
              <a:spcAft>
                <a:spcPts val="0"/>
              </a:spcAft>
              <a:buClr>
                <a:schemeClr val="dk1"/>
              </a:buClr>
              <a:buSzPts val="1800"/>
              <a:buFont typeface="Tahoma"/>
              <a:buNone/>
            </a:pPr>
            <a:r>
              <a:rPr lang="en-US" sz="1800" b="0" i="0" u="none" strike="noStrike" cap="none">
                <a:solidFill>
                  <a:schemeClr val="dk1"/>
                </a:solidFill>
                <a:latin typeface="Tahoma"/>
                <a:ea typeface="Tahoma"/>
                <a:cs typeface="Tahoma"/>
                <a:sym typeface="Tahoma"/>
              </a:rPr>
              <a:t>Will be provided by Dolce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900"/>
              </a:spcBef>
              <a:spcAft>
                <a:spcPts val="0"/>
              </a:spcAft>
              <a:buClr>
                <a:schemeClr val="dk1"/>
              </a:buClr>
              <a:buSzPts val="1800"/>
              <a:buFont typeface="Tahoma"/>
              <a:buNone/>
            </a:pPr>
            <a:endParaRPr sz="1800" b="0" i="0" u="none" strike="noStrike" cap="none">
              <a:solidFill>
                <a:schemeClr val="dk1"/>
              </a:solidFill>
              <a:highlight>
                <a:srgbClr val="FF00FF"/>
              </a:highlight>
              <a:latin typeface="Tahoma"/>
              <a:ea typeface="Tahoma"/>
              <a:cs typeface="Tahoma"/>
              <a:sym typeface="Tahoma"/>
            </a:endParaRPr>
          </a:p>
          <a:p>
            <a:pPr marL="0" marR="0" lvl="0" indent="0" algn="l" rtl="0">
              <a:lnSpc>
                <a:spcPct val="100000"/>
              </a:lnSpc>
              <a:spcBef>
                <a:spcPts val="900"/>
              </a:spcBef>
              <a:spcAft>
                <a:spcPts val="0"/>
              </a:spcAft>
              <a:buClr>
                <a:srgbClr val="7030A0"/>
              </a:buClr>
              <a:buSzPts val="1800"/>
              <a:buFont typeface="Tahoma"/>
              <a:buNone/>
            </a:pPr>
            <a:r>
              <a:rPr lang="en-US" sz="1800" b="0" i="0" u="none" strike="noStrike" cap="none">
                <a:solidFill>
                  <a:srgbClr val="7030A0"/>
                </a:solidFill>
                <a:highlight>
                  <a:schemeClr val="lt1"/>
                </a:highlight>
                <a:latin typeface="Tahoma"/>
                <a:ea typeface="Tahoma"/>
                <a:cs typeface="Tahoma"/>
                <a:sym typeface="Tahoma"/>
              </a:rPr>
              <a:t>Stay for Lunch – New Reception</a:t>
            </a:r>
            <a:r>
              <a:rPr lang="en-US" sz="1800" b="0" i="0" u="none" strike="noStrike" cap="none">
                <a:solidFill>
                  <a:schemeClr val="dk1"/>
                </a:solidFill>
                <a:highlight>
                  <a:schemeClr val="lt1"/>
                </a:highlight>
                <a:latin typeface="Tahoma"/>
                <a:ea typeface="Tahoma"/>
                <a:cs typeface="Tahoma"/>
                <a:sym typeface="Tahoma"/>
              </a:rPr>
              <a:t>: </a:t>
            </a:r>
            <a:endParaRPr sz="1800" b="0" i="0" u="none" strike="noStrike" cap="none">
              <a:solidFill>
                <a:schemeClr val="dk1"/>
              </a:solidFill>
              <a:highlight>
                <a:schemeClr val="lt1"/>
              </a:highlight>
              <a:latin typeface="Tahoma"/>
              <a:ea typeface="Tahoma"/>
              <a:cs typeface="Tahoma"/>
              <a:sym typeface="Tahoma"/>
            </a:endParaRPr>
          </a:p>
          <a:p>
            <a:pPr marL="0" marR="0" lvl="0" indent="0" algn="ctr" rtl="0">
              <a:lnSpc>
                <a:spcPct val="100000"/>
              </a:lnSpc>
              <a:spcBef>
                <a:spcPts val="900"/>
              </a:spcBef>
              <a:spcAft>
                <a:spcPts val="0"/>
              </a:spcAft>
              <a:buClr>
                <a:srgbClr val="7030A0"/>
              </a:buClr>
              <a:buSzPts val="1800"/>
              <a:buFont typeface="Tahoma"/>
              <a:buNone/>
            </a:pPr>
            <a:r>
              <a:rPr lang="en-US" sz="1800" b="0" i="0" u="none" strike="noStrike" cap="none">
                <a:solidFill>
                  <a:schemeClr val="dk1"/>
                </a:solidFill>
                <a:highlight>
                  <a:schemeClr val="lt1"/>
                </a:highlight>
                <a:latin typeface="Tahoma"/>
                <a:ea typeface="Tahoma"/>
                <a:cs typeface="Tahoma"/>
                <a:sym typeface="Tahoma"/>
              </a:rPr>
              <a:t>Friday 1</a:t>
            </a:r>
            <a:r>
              <a:rPr lang="en-US" sz="1800">
                <a:solidFill>
                  <a:schemeClr val="dk1"/>
                </a:solidFill>
                <a:highlight>
                  <a:schemeClr val="lt1"/>
                </a:highlight>
                <a:latin typeface="Tahoma"/>
                <a:ea typeface="Tahoma"/>
                <a:cs typeface="Tahoma"/>
                <a:sym typeface="Tahoma"/>
              </a:rPr>
              <a:t>1</a:t>
            </a:r>
            <a:r>
              <a:rPr lang="en-US" sz="1800" b="0" i="0" u="none" strike="noStrike" cap="none">
                <a:solidFill>
                  <a:schemeClr val="dk1"/>
                </a:solidFill>
                <a:highlight>
                  <a:schemeClr val="lt1"/>
                </a:highlight>
                <a:latin typeface="Tahoma"/>
                <a:ea typeface="Tahoma"/>
                <a:cs typeface="Tahoma"/>
                <a:sym typeface="Tahoma"/>
              </a:rPr>
              <a:t>th July 2024.  </a:t>
            </a:r>
            <a:endParaRPr sz="1800">
              <a:solidFill>
                <a:schemeClr val="dk1"/>
              </a:solidFill>
              <a:highlight>
                <a:schemeClr val="lt1"/>
              </a:highlight>
              <a:latin typeface="Tahoma"/>
              <a:ea typeface="Tahoma"/>
              <a:cs typeface="Tahoma"/>
              <a:sym typeface="Tahoma"/>
            </a:endParaRPr>
          </a:p>
          <a:p>
            <a:pPr marL="0" marR="0" lvl="0" indent="0" algn="ctr" rtl="0">
              <a:lnSpc>
                <a:spcPct val="100000"/>
              </a:lnSpc>
              <a:spcBef>
                <a:spcPts val="900"/>
              </a:spcBef>
              <a:spcAft>
                <a:spcPts val="0"/>
              </a:spcAft>
              <a:buClr>
                <a:srgbClr val="7030A0"/>
              </a:buClr>
              <a:buSzPts val="1800"/>
              <a:buFont typeface="Tahoma"/>
              <a:buNone/>
            </a:pPr>
            <a:r>
              <a:rPr lang="en-US" sz="2400">
                <a:solidFill>
                  <a:schemeClr val="dk1"/>
                </a:solidFill>
                <a:highlight>
                  <a:schemeClr val="lt1"/>
                </a:highlight>
                <a:latin typeface="Tahoma"/>
                <a:ea typeface="Tahoma"/>
                <a:cs typeface="Tahoma"/>
                <a:sym typeface="Tahoma"/>
              </a:rPr>
              <a:t>Packed Lunch required</a:t>
            </a:r>
            <a:endParaRPr sz="2400">
              <a:solidFill>
                <a:schemeClr val="dk1"/>
              </a:solidFill>
              <a:highlight>
                <a:schemeClr val="lt1"/>
              </a:highlight>
              <a:latin typeface="Tahoma"/>
              <a:ea typeface="Tahoma"/>
              <a:cs typeface="Tahoma"/>
              <a:sym typeface="Tahoma"/>
            </a:endParaRPr>
          </a:p>
          <a:p>
            <a:pPr marL="0" marR="0" lvl="0" indent="0" algn="l" rtl="0">
              <a:lnSpc>
                <a:spcPct val="100000"/>
              </a:lnSpc>
              <a:spcBef>
                <a:spcPts val="900"/>
              </a:spcBef>
              <a:spcAft>
                <a:spcPts val="0"/>
              </a:spcAft>
              <a:buClr>
                <a:srgbClr val="7030A0"/>
              </a:buClr>
              <a:buSzPts val="1800"/>
              <a:buFont typeface="Tahoma"/>
              <a:buNone/>
            </a:pPr>
            <a:endParaRPr sz="1800">
              <a:solidFill>
                <a:schemeClr val="dk1"/>
              </a:solidFill>
              <a:highlight>
                <a:schemeClr val="lt1"/>
              </a:highlight>
              <a:latin typeface="Tahoma"/>
              <a:ea typeface="Tahoma"/>
              <a:cs typeface="Tahoma"/>
              <a:sym typeface="Tahoma"/>
            </a:endParaRPr>
          </a:p>
          <a:p>
            <a:pPr marL="0" marR="0" lvl="0" indent="0" algn="l" rtl="0">
              <a:lnSpc>
                <a:spcPct val="100000"/>
              </a:lnSpc>
              <a:spcBef>
                <a:spcPts val="900"/>
              </a:spcBef>
              <a:spcAft>
                <a:spcPts val="0"/>
              </a:spcAft>
              <a:buClr>
                <a:srgbClr val="7030A0"/>
              </a:buClr>
              <a:buSzPts val="1800"/>
              <a:buFont typeface="Tahoma"/>
              <a:buNone/>
            </a:pPr>
            <a:endParaRPr sz="1800">
              <a:solidFill>
                <a:schemeClr val="dk1"/>
              </a:solidFill>
              <a:highlight>
                <a:srgbClr val="FF00FF"/>
              </a:highlight>
              <a:latin typeface="Tahoma"/>
              <a:ea typeface="Tahoma"/>
              <a:cs typeface="Tahoma"/>
              <a:sym typeface="Tahoma"/>
            </a:endParaRPr>
          </a:p>
          <a:p>
            <a:pPr marL="0" marR="0" lvl="0" indent="0" algn="l" rtl="0">
              <a:lnSpc>
                <a:spcPct val="100000"/>
              </a:lnSpc>
              <a:spcBef>
                <a:spcPts val="900"/>
              </a:spcBef>
              <a:spcAft>
                <a:spcPts val="0"/>
              </a:spcAft>
              <a:buClr>
                <a:schemeClr val="dk1"/>
              </a:buClr>
              <a:buSzPts val="1800"/>
              <a:buFont typeface="Tahoma"/>
              <a:buNone/>
            </a:pPr>
            <a:endParaRPr sz="1800">
              <a:solidFill>
                <a:schemeClr val="dk1"/>
              </a:solidFill>
              <a:latin typeface="Tahoma"/>
              <a:ea typeface="Tahoma"/>
              <a:cs typeface="Tahoma"/>
              <a:sym typeface="Tahoma"/>
            </a:endParaRPr>
          </a:p>
          <a:p>
            <a:pPr marL="0" marR="0" lvl="0" indent="0" algn="l" rtl="0">
              <a:lnSpc>
                <a:spcPct val="100000"/>
              </a:lnSpc>
              <a:spcBef>
                <a:spcPts val="900"/>
              </a:spcBef>
              <a:spcAft>
                <a:spcPts val="0"/>
              </a:spcAft>
              <a:buClr>
                <a:schemeClr val="dk1"/>
              </a:buClr>
              <a:buSzPts val="1800"/>
              <a:buFont typeface="Tahoma"/>
              <a:buNone/>
            </a:pPr>
            <a:r>
              <a:rPr lang="en-US" sz="1800">
                <a:solidFill>
                  <a:schemeClr val="dk1"/>
                </a:solidFill>
                <a:latin typeface="Tahoma"/>
                <a:ea typeface="Tahoma"/>
                <a:cs typeface="Tahoma"/>
                <a:sym typeface="Tahoma"/>
              </a:rPr>
              <a:t>        </a:t>
            </a:r>
            <a:r>
              <a:rPr lang="en-US" sz="1800" b="0" i="0" u="none" strike="noStrike" cap="none">
                <a:solidFill>
                  <a:schemeClr val="dk1"/>
                </a:solidFill>
                <a:latin typeface="Tahoma"/>
                <a:ea typeface="Tahoma"/>
                <a:cs typeface="Tahoma"/>
                <a:sym typeface="Tahoma"/>
              </a:rPr>
              <a:t>All meals are </a:t>
            </a:r>
            <a:r>
              <a:rPr lang="en-US" sz="1800" b="1" i="0" u="sng" strike="noStrike" cap="none">
                <a:solidFill>
                  <a:schemeClr val="dk1"/>
                </a:solidFill>
                <a:latin typeface="Tahoma"/>
                <a:ea typeface="Tahoma"/>
                <a:cs typeface="Tahoma"/>
                <a:sym typeface="Tahoma"/>
              </a:rPr>
              <a:t>free</a:t>
            </a:r>
            <a:r>
              <a:rPr lang="en-US" sz="1800" b="0" i="0" u="none" strike="noStrike" cap="none">
                <a:solidFill>
                  <a:schemeClr val="dk1"/>
                </a:solidFill>
                <a:latin typeface="Tahoma"/>
                <a:ea typeface="Tahoma"/>
                <a:cs typeface="Tahoma"/>
                <a:sym typeface="Tahoma"/>
              </a:rPr>
              <a:t> for pupils in Reception, Year 1 and Year 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900"/>
              </a:spcBef>
              <a:spcAft>
                <a:spcPts val="0"/>
              </a:spcAft>
              <a:buClr>
                <a:schemeClr val="dk1"/>
              </a:buClr>
              <a:buSzPts val="1800"/>
              <a:buFont typeface="Tahoma"/>
              <a:buNone/>
            </a:pPr>
            <a:endParaRPr sz="1800" b="0" i="0" u="none" strike="noStrike" cap="none">
              <a:solidFill>
                <a:schemeClr val="dk1"/>
              </a:solidFill>
              <a:latin typeface="Tahoma"/>
              <a:ea typeface="Tahoma"/>
              <a:cs typeface="Tahoma"/>
              <a:sym typeface="Tahoma"/>
            </a:endParaRPr>
          </a:p>
          <a:p>
            <a:pPr marL="0" marR="0" lvl="0" indent="0" algn="l" rtl="0">
              <a:lnSpc>
                <a:spcPct val="100000"/>
              </a:lnSpc>
              <a:spcBef>
                <a:spcPts val="900"/>
              </a:spcBef>
              <a:spcAft>
                <a:spcPts val="0"/>
              </a:spcAft>
              <a:buClr>
                <a:schemeClr val="dk1"/>
              </a:buClr>
              <a:buSzPts val="1800"/>
              <a:buFont typeface="Tahoma"/>
              <a:buNone/>
            </a:pPr>
            <a:endParaRPr sz="1800" b="0" i="0" u="none" strike="noStrike" cap="none">
              <a:solidFill>
                <a:schemeClr val="dk1"/>
              </a:solidFill>
              <a:latin typeface="Tahoma"/>
              <a:ea typeface="Tahoma"/>
              <a:cs typeface="Tahoma"/>
              <a:sym typeface="Tahom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ahoma"/>
              <a:ea typeface="Tahoma"/>
              <a:cs typeface="Tahoma"/>
              <a:sym typeface="Tahoma"/>
            </a:endParaRPr>
          </a:p>
        </p:txBody>
      </p:sp>
      <p:pic>
        <p:nvPicPr>
          <p:cNvPr id="247" name="Google Shape;247;p15"/>
          <p:cNvPicPr preferRelativeResize="0"/>
          <p:nvPr/>
        </p:nvPicPr>
        <p:blipFill rotWithShape="1">
          <a:blip r:embed="rId3">
            <a:alphaModFix/>
          </a:blip>
          <a:srcRect/>
          <a:stretch/>
        </p:blipFill>
        <p:spPr>
          <a:xfrm>
            <a:off x="3803100" y="1218300"/>
            <a:ext cx="1751950" cy="1251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358c87198e3_0_2"/>
          <p:cNvSpPr txBox="1">
            <a:spLocks noGrp="1"/>
          </p:cNvSpPr>
          <p:nvPr>
            <p:ph type="body" idx="1"/>
          </p:nvPr>
        </p:nvSpPr>
        <p:spPr>
          <a:xfrm>
            <a:off x="457200" y="498400"/>
            <a:ext cx="8229600" cy="59787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pic>
        <p:nvPicPr>
          <p:cNvPr id="253" name="Google Shape;253;g358c87198e3_0_2"/>
          <p:cNvPicPr preferRelativeResize="0"/>
          <p:nvPr/>
        </p:nvPicPr>
        <p:blipFill>
          <a:blip r:embed="rId3">
            <a:alphaModFix/>
          </a:blip>
          <a:stretch>
            <a:fillRect/>
          </a:stretch>
        </p:blipFill>
        <p:spPr>
          <a:xfrm>
            <a:off x="152400" y="347350"/>
            <a:ext cx="8880023" cy="62813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6"/>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000"/>
              <a:buFont typeface="Arial"/>
              <a:buNone/>
            </a:pPr>
            <a:r>
              <a:rPr lang="en-US" sz="4000" b="0" i="0" u="none">
                <a:solidFill>
                  <a:schemeClr val="dk2"/>
                </a:solidFill>
                <a:latin typeface="Arial"/>
                <a:ea typeface="Arial"/>
                <a:cs typeface="Arial"/>
                <a:sym typeface="Arial"/>
              </a:rPr>
              <a:t>Organisational Issues</a:t>
            </a:r>
            <a:endParaRPr/>
          </a:p>
        </p:txBody>
      </p:sp>
      <p:sp>
        <p:nvSpPr>
          <p:cNvPr id="259" name="Google Shape;259;p16"/>
          <p:cNvSpPr txBox="1">
            <a:spLocks noGrp="1"/>
          </p:cNvSpPr>
          <p:nvPr>
            <p:ph type="body" idx="1"/>
          </p:nvPr>
        </p:nvSpPr>
        <p:spPr>
          <a:xfrm>
            <a:off x="250825" y="2017712"/>
            <a:ext cx="8893175" cy="4114800"/>
          </a:xfrm>
          <a:prstGeom prst="rect">
            <a:avLst/>
          </a:prstGeom>
          <a:noFill/>
          <a:ln>
            <a:noFill/>
          </a:ln>
        </p:spPr>
        <p:txBody>
          <a:bodyPr spcFirstLastPara="1" wrap="square" lIns="91425" tIns="45700" rIns="91425" bIns="45700" anchor="t" anchorCtr="0">
            <a:normAutofit fontScale="85000" lnSpcReduction="20000"/>
          </a:bodyPr>
          <a:lstStyle/>
          <a:p>
            <a:pPr marL="182562" marR="0" lvl="0" indent="-161511" algn="l" rtl="0">
              <a:lnSpc>
                <a:spcPct val="100000"/>
              </a:lnSpc>
              <a:spcBef>
                <a:spcPts val="0"/>
              </a:spcBef>
              <a:spcAft>
                <a:spcPts val="0"/>
              </a:spcAft>
              <a:buClr>
                <a:schemeClr val="accent1"/>
              </a:buClr>
              <a:buSzPct val="85000"/>
              <a:buFont typeface="Arial"/>
              <a:buChar char="•"/>
            </a:pPr>
            <a:r>
              <a:rPr lang="en-US" sz="2600" b="0" i="0" u="none">
                <a:solidFill>
                  <a:schemeClr val="dk1"/>
                </a:solidFill>
                <a:latin typeface="Arial"/>
                <a:ea typeface="Arial"/>
                <a:cs typeface="Arial"/>
                <a:sym typeface="Arial"/>
              </a:rPr>
              <a:t>Before/after school care – </a:t>
            </a:r>
            <a:r>
              <a:rPr lang="en-US" sz="2600"/>
              <a:t>Chill Out Time Child Care </a:t>
            </a:r>
            <a:endParaRPr/>
          </a:p>
          <a:p>
            <a:pPr marL="182562" marR="0" lvl="0" indent="-161511" algn="l" rtl="0">
              <a:lnSpc>
                <a:spcPct val="100000"/>
              </a:lnSpc>
              <a:spcBef>
                <a:spcPts val="520"/>
              </a:spcBef>
              <a:spcAft>
                <a:spcPts val="0"/>
              </a:spcAft>
              <a:buClr>
                <a:schemeClr val="accent1"/>
              </a:buClr>
              <a:buSzPct val="85000"/>
              <a:buFont typeface="Arial"/>
              <a:buChar char="•"/>
            </a:pPr>
            <a:r>
              <a:rPr lang="en-US" sz="2600" b="0" i="0" u="none">
                <a:solidFill>
                  <a:schemeClr val="dk1"/>
                </a:solidFill>
                <a:latin typeface="Arial"/>
                <a:ea typeface="Arial"/>
                <a:cs typeface="Arial"/>
                <a:sym typeface="Arial"/>
              </a:rPr>
              <a:t>Safety  - car park / entrances / visiting the office / gates</a:t>
            </a:r>
            <a:endParaRPr/>
          </a:p>
          <a:p>
            <a:pPr marL="182562" marR="0" lvl="0" indent="-161511" algn="l" rtl="0">
              <a:lnSpc>
                <a:spcPct val="100000"/>
              </a:lnSpc>
              <a:spcBef>
                <a:spcPts val="520"/>
              </a:spcBef>
              <a:spcAft>
                <a:spcPts val="0"/>
              </a:spcAft>
              <a:buClr>
                <a:schemeClr val="accent1"/>
              </a:buClr>
              <a:buSzPct val="85000"/>
              <a:buFont typeface="Arial"/>
              <a:buChar char="•"/>
            </a:pPr>
            <a:r>
              <a:rPr lang="en-US" sz="2600" b="0" i="0" u="none">
                <a:solidFill>
                  <a:schemeClr val="dk1"/>
                </a:solidFill>
                <a:latin typeface="Arial"/>
                <a:ea typeface="Arial"/>
                <a:cs typeface="Arial"/>
                <a:sym typeface="Arial"/>
              </a:rPr>
              <a:t>School uniform – Ciel School Uniform– online ordering</a:t>
            </a:r>
            <a:endParaRPr/>
          </a:p>
          <a:p>
            <a:pPr marL="182562" marR="0" lvl="0" indent="-161511" algn="l" rtl="0">
              <a:lnSpc>
                <a:spcPct val="100000"/>
              </a:lnSpc>
              <a:spcBef>
                <a:spcPts val="520"/>
              </a:spcBef>
              <a:spcAft>
                <a:spcPts val="0"/>
              </a:spcAft>
              <a:buClr>
                <a:schemeClr val="accent1"/>
              </a:buClr>
              <a:buSzPct val="85000"/>
              <a:buFont typeface="Arial"/>
              <a:buChar char="•"/>
            </a:pPr>
            <a:r>
              <a:rPr lang="en-US" sz="2600" b="0" i="0" u="none">
                <a:solidFill>
                  <a:schemeClr val="dk1"/>
                </a:solidFill>
                <a:latin typeface="Arial"/>
                <a:ea typeface="Arial"/>
                <a:cs typeface="Arial"/>
                <a:sym typeface="Arial"/>
              </a:rPr>
              <a:t>Milk / lunches</a:t>
            </a:r>
            <a:endParaRPr/>
          </a:p>
          <a:p>
            <a:pPr marL="182562" marR="0" lvl="0" indent="-161511" algn="l" rtl="0">
              <a:lnSpc>
                <a:spcPct val="100000"/>
              </a:lnSpc>
              <a:spcBef>
                <a:spcPts val="520"/>
              </a:spcBef>
              <a:spcAft>
                <a:spcPts val="0"/>
              </a:spcAft>
              <a:buClr>
                <a:schemeClr val="accent1"/>
              </a:buClr>
              <a:buSzPct val="85000"/>
              <a:buFont typeface="Arial"/>
              <a:buChar char="•"/>
            </a:pPr>
            <a:r>
              <a:rPr lang="en-US" sz="2600" b="0" i="0" u="none">
                <a:solidFill>
                  <a:schemeClr val="dk1"/>
                </a:solidFill>
                <a:latin typeface="Arial"/>
                <a:ea typeface="Arial"/>
                <a:cs typeface="Arial"/>
                <a:sym typeface="Arial"/>
              </a:rPr>
              <a:t>Medical issues – emergency contacts –update us after a change in address/telephone etc.</a:t>
            </a:r>
            <a:endParaRPr/>
          </a:p>
          <a:p>
            <a:pPr marL="182562" marR="0" lvl="0" indent="-161511" algn="l" rtl="0">
              <a:lnSpc>
                <a:spcPct val="100000"/>
              </a:lnSpc>
              <a:spcBef>
                <a:spcPts val="520"/>
              </a:spcBef>
              <a:spcAft>
                <a:spcPts val="0"/>
              </a:spcAft>
              <a:buClr>
                <a:schemeClr val="accent1"/>
              </a:buClr>
              <a:buSzPct val="85000"/>
              <a:buFont typeface="Arial"/>
              <a:buChar char="•"/>
            </a:pPr>
            <a:r>
              <a:rPr lang="en-US" sz="2600" b="0" i="0" u="none">
                <a:solidFill>
                  <a:schemeClr val="dk1"/>
                </a:solidFill>
                <a:latin typeface="Arial"/>
                <a:ea typeface="Arial"/>
                <a:cs typeface="Arial"/>
                <a:sym typeface="Arial"/>
              </a:rPr>
              <a:t>Parents and Friends Association- </a:t>
            </a:r>
            <a:r>
              <a:rPr lang="en-US" sz="2600"/>
              <a:t>SCHOOL FAIR 28TH JUNE 12-4 PM</a:t>
            </a:r>
            <a:endParaRPr/>
          </a:p>
          <a:p>
            <a:pPr marL="182562" marR="0" lvl="0" indent="-161512" algn="l" rtl="0">
              <a:lnSpc>
                <a:spcPct val="100000"/>
              </a:lnSpc>
              <a:spcBef>
                <a:spcPts val="520"/>
              </a:spcBef>
              <a:spcAft>
                <a:spcPts val="0"/>
              </a:spcAft>
              <a:buClr>
                <a:schemeClr val="accent1"/>
              </a:buClr>
              <a:buSzPct val="85000"/>
              <a:buFont typeface="Arial"/>
              <a:buChar char="•"/>
            </a:pPr>
            <a:r>
              <a:rPr lang="en-US" sz="2600" b="0" i="0" u="none">
                <a:solidFill>
                  <a:schemeClr val="dk1"/>
                </a:solidFill>
                <a:latin typeface="Arial"/>
                <a:ea typeface="Arial"/>
                <a:cs typeface="Arial"/>
                <a:sym typeface="Arial"/>
              </a:rPr>
              <a:t>website </a:t>
            </a:r>
            <a:r>
              <a:rPr lang="en-US" sz="2600" b="0" i="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www.holywell.northumberland.sch.uk</a:t>
            </a:r>
            <a:r>
              <a:rPr lang="en-US" sz="2600" b="0" i="0" u="none">
                <a:solidFill>
                  <a:schemeClr val="dk1"/>
                </a:solidFill>
                <a:latin typeface="Arial"/>
                <a:ea typeface="Arial"/>
                <a:cs typeface="Arial"/>
                <a:sym typeface="Arial"/>
              </a:rPr>
              <a:t> </a:t>
            </a:r>
            <a:endParaRPr sz="2600" b="0" i="0" u="none">
              <a:solidFill>
                <a:schemeClr val="dk1"/>
              </a:solidFill>
              <a:latin typeface="Arial"/>
              <a:ea typeface="Arial"/>
              <a:cs typeface="Arial"/>
              <a:sym typeface="Arial"/>
            </a:endParaRPr>
          </a:p>
          <a:p>
            <a:pPr marL="182562" marR="0" lvl="0" indent="-182562" algn="l" rtl="0">
              <a:lnSpc>
                <a:spcPct val="100000"/>
              </a:lnSpc>
              <a:spcBef>
                <a:spcPts val="520"/>
              </a:spcBef>
              <a:spcAft>
                <a:spcPts val="0"/>
              </a:spcAft>
              <a:buSzPct val="100000"/>
              <a:buChar char="•"/>
            </a:pPr>
            <a:r>
              <a:rPr lang="en-US" sz="2600"/>
              <a:t>Facebook page search for @holywellschool on Facebook - will appear as HVFS and logo</a:t>
            </a:r>
            <a:endParaRPr sz="2600"/>
          </a:p>
          <a:p>
            <a:pPr marL="182563" marR="0" lvl="0" indent="-42227" algn="l" rtl="0">
              <a:lnSpc>
                <a:spcPct val="100000"/>
              </a:lnSpc>
              <a:spcBef>
                <a:spcPts val="520"/>
              </a:spcBef>
              <a:spcAft>
                <a:spcPts val="0"/>
              </a:spcAft>
              <a:buClr>
                <a:schemeClr val="accent1"/>
              </a:buClr>
              <a:buSzPct val="85000"/>
              <a:buFont typeface="Arial"/>
              <a:buNone/>
            </a:pPr>
            <a:endParaRPr sz="2600" b="0" i="0" u="none">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2dc1d8a2088_0_24"/>
          <p:cNvSpPr txBox="1">
            <a:spLocks noGrp="1"/>
          </p:cNvSpPr>
          <p:nvPr>
            <p:ph type="title"/>
          </p:nvPr>
        </p:nvSpPr>
        <p:spPr>
          <a:xfrm>
            <a:off x="457200" y="533400"/>
            <a:ext cx="8229600" cy="1869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38888"/>
              <a:buNone/>
            </a:pPr>
            <a:r>
              <a:rPr lang="en-US"/>
              <a:t>Ciel - </a:t>
            </a:r>
            <a:r>
              <a:rPr lang="en-US" u="sng">
                <a:solidFill>
                  <a:schemeClr val="hlink"/>
                </a:solidFill>
                <a:hlinkClick r:id="rId3"/>
              </a:rPr>
              <a:t>https://cielschooluniform.co.uk/holywell-village-first-school/</a:t>
            </a:r>
            <a:endParaRPr/>
          </a:p>
          <a:p>
            <a:pPr marL="0" lvl="0" indent="0" algn="l" rtl="0">
              <a:lnSpc>
                <a:spcPct val="100000"/>
              </a:lnSpc>
              <a:spcBef>
                <a:spcPts val="0"/>
              </a:spcBef>
              <a:spcAft>
                <a:spcPts val="0"/>
              </a:spcAft>
              <a:buSzPct val="38888"/>
              <a:buNone/>
            </a:pPr>
            <a:endParaRPr/>
          </a:p>
        </p:txBody>
      </p:sp>
      <p:pic>
        <p:nvPicPr>
          <p:cNvPr id="265" name="Google Shape;265;g2dc1d8a2088_0_24"/>
          <p:cNvPicPr preferRelativeResize="0"/>
          <p:nvPr/>
        </p:nvPicPr>
        <p:blipFill rotWithShape="1">
          <a:blip r:embed="rId4">
            <a:alphaModFix/>
          </a:blip>
          <a:srcRect/>
          <a:stretch/>
        </p:blipFill>
        <p:spPr>
          <a:xfrm>
            <a:off x="152400" y="2554800"/>
            <a:ext cx="8601915" cy="41507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3"/>
          <p:cNvPicPr preferRelativeResize="0"/>
          <p:nvPr/>
        </p:nvPicPr>
        <p:blipFill>
          <a:blip r:embed="rId3">
            <a:alphaModFix/>
          </a:blip>
          <a:stretch>
            <a:fillRect/>
          </a:stretch>
        </p:blipFill>
        <p:spPr>
          <a:xfrm>
            <a:off x="6963150" y="490250"/>
            <a:ext cx="1980225" cy="1141378"/>
          </a:xfrm>
          <a:prstGeom prst="rect">
            <a:avLst/>
          </a:prstGeom>
          <a:solidFill>
            <a:srgbClr val="ECECEC"/>
          </a:solidFill>
          <a:ln w="190500" cap="sq" cmpd="sng">
            <a:solidFill>
              <a:srgbClr val="FFFFFF"/>
            </a:solidFill>
            <a:prstDash val="solid"/>
            <a:miter lim="8000"/>
            <a:headEnd type="none" w="sm" len="sm"/>
            <a:tailEnd type="none" w="sm" len="sm"/>
          </a:ln>
          <a:effectLst>
            <a:outerShdw blurRad="65000" dist="50800" dir="12900000" kx="195054" ky="144987" algn="tl" rotWithShape="0">
              <a:srgbClr val="000000">
                <a:alpha val="28630"/>
              </a:srgbClr>
            </a:outerShdw>
          </a:effectLst>
        </p:spPr>
      </p:pic>
      <p:sp>
        <p:nvSpPr>
          <p:cNvPr id="91" name="Google Shape;91;p3"/>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3600"/>
              <a:buFont typeface="Arial"/>
              <a:buNone/>
            </a:pPr>
            <a:r>
              <a:rPr lang="en-US" sz="3600" b="0" i="0" u="sng">
                <a:solidFill>
                  <a:schemeClr val="dk2"/>
                </a:solidFill>
                <a:latin typeface="Arial"/>
                <a:ea typeface="Arial"/>
                <a:cs typeface="Arial"/>
                <a:sym typeface="Arial"/>
              </a:rPr>
              <a:t>Our Ethos</a:t>
            </a:r>
            <a:br>
              <a:rPr lang="en-US" sz="3600" b="0" i="0" u="none">
                <a:solidFill>
                  <a:schemeClr val="dk2"/>
                </a:solidFill>
                <a:latin typeface="Arial"/>
                <a:ea typeface="Arial"/>
                <a:cs typeface="Arial"/>
                <a:sym typeface="Arial"/>
              </a:rPr>
            </a:br>
            <a:endParaRPr/>
          </a:p>
        </p:txBody>
      </p:sp>
      <p:sp>
        <p:nvSpPr>
          <p:cNvPr id="92" name="Google Shape;92;p3"/>
          <p:cNvSpPr txBox="1">
            <a:spLocks noGrp="1"/>
          </p:cNvSpPr>
          <p:nvPr>
            <p:ph type="body" idx="1"/>
          </p:nvPr>
        </p:nvSpPr>
        <p:spPr>
          <a:xfrm>
            <a:off x="1866550" y="1052500"/>
            <a:ext cx="5117400" cy="5424600"/>
          </a:xfrm>
          <a:prstGeom prst="rect">
            <a:avLst/>
          </a:prstGeom>
          <a:noFill/>
          <a:ln>
            <a:noFill/>
          </a:ln>
        </p:spPr>
        <p:txBody>
          <a:bodyPr spcFirstLastPara="1" wrap="square" lIns="91425" tIns="45700" rIns="91425" bIns="45700" anchor="t" anchorCtr="0">
            <a:noAutofit/>
          </a:bodyPr>
          <a:lstStyle/>
          <a:p>
            <a:pPr marL="182562" marR="0" lvl="0" indent="-176212" algn="l" rtl="0">
              <a:lnSpc>
                <a:spcPct val="100000"/>
              </a:lnSpc>
              <a:spcBef>
                <a:spcPts val="0"/>
              </a:spcBef>
              <a:spcAft>
                <a:spcPts val="0"/>
              </a:spcAft>
              <a:buClr>
                <a:schemeClr val="accent1"/>
              </a:buClr>
              <a:buSzPts val="1940"/>
              <a:buFont typeface="Arial"/>
              <a:buChar char="•"/>
            </a:pPr>
            <a:r>
              <a:rPr lang="en-US" sz="2300"/>
              <a:t>Everyone thing we do is through the lens of our 3 Core Values. We ask ourselves the following 3 questions:</a:t>
            </a:r>
            <a:endParaRPr sz="2300"/>
          </a:p>
          <a:p>
            <a:pPr marL="182562" marR="0" lvl="0" indent="-143827" algn="l" rtl="0">
              <a:lnSpc>
                <a:spcPct val="100000"/>
              </a:lnSpc>
              <a:spcBef>
                <a:spcPts val="0"/>
              </a:spcBef>
              <a:spcAft>
                <a:spcPts val="0"/>
              </a:spcAft>
              <a:buSzPts val="1430"/>
              <a:buChar char="•"/>
            </a:pPr>
            <a:r>
              <a:rPr lang="en-US" sz="2300"/>
              <a:t>Are we being respectful?</a:t>
            </a:r>
            <a:endParaRPr sz="2300"/>
          </a:p>
          <a:p>
            <a:pPr marL="182562" marR="0" lvl="0" indent="-143827" algn="l" rtl="0">
              <a:lnSpc>
                <a:spcPct val="100000"/>
              </a:lnSpc>
              <a:spcBef>
                <a:spcPts val="0"/>
              </a:spcBef>
              <a:spcAft>
                <a:spcPts val="0"/>
              </a:spcAft>
              <a:buSzPts val="1430"/>
              <a:buChar char="•"/>
            </a:pPr>
            <a:r>
              <a:rPr lang="en-US" sz="2300"/>
              <a:t>Are we being thoughtful, caring and kind?</a:t>
            </a:r>
            <a:endParaRPr sz="2300"/>
          </a:p>
          <a:p>
            <a:pPr marL="182562" marR="0" lvl="0" indent="-143827" algn="l" rtl="0">
              <a:lnSpc>
                <a:spcPct val="100000"/>
              </a:lnSpc>
              <a:spcBef>
                <a:spcPts val="0"/>
              </a:spcBef>
              <a:spcAft>
                <a:spcPts val="0"/>
              </a:spcAft>
              <a:buSzPts val="1430"/>
              <a:buChar char="•"/>
            </a:pPr>
            <a:r>
              <a:rPr lang="en-US" sz="2300"/>
              <a:t>Are we ready to learn?</a:t>
            </a:r>
            <a:endParaRPr sz="2300"/>
          </a:p>
          <a:p>
            <a:pPr marL="182562" marR="0" lvl="0" indent="-53022" algn="l" rtl="0">
              <a:lnSpc>
                <a:spcPct val="100000"/>
              </a:lnSpc>
              <a:spcBef>
                <a:spcPts val="480"/>
              </a:spcBef>
              <a:spcAft>
                <a:spcPts val="0"/>
              </a:spcAft>
              <a:buClr>
                <a:schemeClr val="accent1"/>
              </a:buClr>
              <a:buSzPts val="2040"/>
              <a:buFont typeface="Arial"/>
              <a:buNone/>
            </a:pPr>
            <a:r>
              <a:rPr lang="en-US" sz="2300" u="sng"/>
              <a:t>OFSTED Jan 2025:</a:t>
            </a:r>
            <a:endParaRPr sz="2300" u="sng"/>
          </a:p>
          <a:p>
            <a:pPr marL="182563" marR="0" lvl="0" indent="-53023" algn="l" rtl="0">
              <a:lnSpc>
                <a:spcPct val="100000"/>
              </a:lnSpc>
              <a:spcBef>
                <a:spcPts val="480"/>
              </a:spcBef>
              <a:spcAft>
                <a:spcPts val="0"/>
              </a:spcAft>
              <a:buClr>
                <a:schemeClr val="accent1"/>
              </a:buClr>
              <a:buSzPts val="2040"/>
              <a:buFont typeface="Arial"/>
              <a:buNone/>
            </a:pPr>
            <a:r>
              <a:rPr lang="en-US" sz="2000" i="1"/>
              <a:t>Pupils at Holywell Village First School embody the school’s values of being ‘respectful’, ‘ready to learn’ and ‘thoughtful, caring and kind’. Pupils show high levels of respect for all, including those different to themselves. They speak politely and confidently with visitors and describe how much they enjoy school.</a:t>
            </a:r>
            <a:r>
              <a:rPr lang="en-US" sz="2300"/>
              <a:t> </a:t>
            </a:r>
            <a:endParaRPr sz="2300"/>
          </a:p>
        </p:txBody>
      </p:sp>
      <p:pic>
        <p:nvPicPr>
          <p:cNvPr id="93" name="Google Shape;93;p3"/>
          <p:cNvPicPr preferRelativeResize="0"/>
          <p:nvPr/>
        </p:nvPicPr>
        <p:blipFill>
          <a:blip r:embed="rId4">
            <a:alphaModFix/>
          </a:blip>
          <a:stretch>
            <a:fillRect/>
          </a:stretch>
        </p:blipFill>
        <p:spPr>
          <a:xfrm rot="-376636">
            <a:off x="326950" y="2215325"/>
            <a:ext cx="1218550" cy="1654100"/>
          </a:xfrm>
          <a:prstGeom prst="rect">
            <a:avLst/>
          </a:prstGeom>
          <a:solidFill>
            <a:srgbClr val="ECECEC"/>
          </a:solidFill>
          <a:ln w="190500" cap="sq" cmpd="sng">
            <a:solidFill>
              <a:srgbClr val="FFFFFF"/>
            </a:solidFill>
            <a:prstDash val="solid"/>
            <a:miter lim="8000"/>
            <a:headEnd type="none" w="sm" len="sm"/>
            <a:tailEnd type="none" w="sm" len="sm"/>
          </a:ln>
          <a:effectLst>
            <a:outerShdw blurRad="65000" dist="50800" dir="12900000" kx="195054" ky="144987" algn="tl" rotWithShape="0">
              <a:srgbClr val="000000">
                <a:alpha val="28630"/>
              </a:srgbClr>
            </a:outerShdw>
          </a:effectLst>
        </p:spPr>
      </p:pic>
      <p:pic>
        <p:nvPicPr>
          <p:cNvPr id="94" name="Google Shape;94;p3"/>
          <p:cNvPicPr preferRelativeResize="0"/>
          <p:nvPr/>
        </p:nvPicPr>
        <p:blipFill>
          <a:blip r:embed="rId5">
            <a:alphaModFix/>
          </a:blip>
          <a:stretch>
            <a:fillRect/>
          </a:stretch>
        </p:blipFill>
        <p:spPr>
          <a:xfrm rot="587463">
            <a:off x="7172495" y="4210651"/>
            <a:ext cx="1738709" cy="2243475"/>
          </a:xfrm>
          <a:prstGeom prst="rect">
            <a:avLst/>
          </a:prstGeom>
          <a:solidFill>
            <a:srgbClr val="ECECEC"/>
          </a:solidFill>
          <a:ln w="190500" cap="sq" cmpd="sng">
            <a:solidFill>
              <a:srgbClr val="FFFFFF"/>
            </a:solidFill>
            <a:prstDash val="solid"/>
            <a:miter lim="8000"/>
            <a:headEnd type="none" w="sm" len="sm"/>
            <a:tailEnd type="none" w="sm" len="sm"/>
          </a:ln>
          <a:effectLst>
            <a:outerShdw blurRad="65000" dist="50800" dir="12900000" kx="195054" ky="144987" algn="tl" rotWithShape="0">
              <a:srgbClr val="000000">
                <a:alpha val="2863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g2dc40d86cdf_1_1"/>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Pre-worn Uniform</a:t>
            </a:r>
            <a:endParaRPr/>
          </a:p>
        </p:txBody>
      </p:sp>
      <p:sp>
        <p:nvSpPr>
          <p:cNvPr id="271" name="Google Shape;271;g2dc40d86cdf_1_1"/>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530"/>
              <a:buNone/>
            </a:pPr>
            <a:r>
              <a:rPr lang="en-US"/>
              <a:t>Our Parents and Friends Association sell a range of uniform and shoes for a between 50 and £1 per item only. </a:t>
            </a:r>
            <a:endParaRPr/>
          </a:p>
          <a:p>
            <a:pPr marL="0" lvl="0" indent="0" algn="l" rtl="0">
              <a:lnSpc>
                <a:spcPct val="100000"/>
              </a:lnSpc>
              <a:spcBef>
                <a:spcPts val="360"/>
              </a:spcBef>
              <a:spcAft>
                <a:spcPts val="0"/>
              </a:spcAft>
              <a:buSzPts val="1530"/>
              <a:buNone/>
            </a:pPr>
            <a:endParaRPr/>
          </a:p>
          <a:p>
            <a:pPr marL="0" lvl="0" indent="0" algn="l" rtl="0">
              <a:lnSpc>
                <a:spcPct val="100000"/>
              </a:lnSpc>
              <a:spcBef>
                <a:spcPts val="360"/>
              </a:spcBef>
              <a:spcAft>
                <a:spcPts val="0"/>
              </a:spcAft>
              <a:buSzPts val="1530"/>
              <a:buNone/>
            </a:pPr>
            <a:r>
              <a:rPr lang="en-US"/>
              <a:t>Please consider purchasing uniform from them to keep the costs down.  </a:t>
            </a:r>
            <a:endParaRPr/>
          </a:p>
          <a:p>
            <a:pPr marL="0" lvl="0" indent="0" algn="l" rtl="0">
              <a:lnSpc>
                <a:spcPct val="100000"/>
              </a:lnSpc>
              <a:spcBef>
                <a:spcPts val="360"/>
              </a:spcBef>
              <a:spcAft>
                <a:spcPts val="0"/>
              </a:spcAft>
              <a:buSzPts val="1530"/>
              <a:buNone/>
            </a:pPr>
            <a:endParaRPr>
              <a:highlight>
                <a:srgbClr val="FF00FF"/>
              </a:highlight>
            </a:endParaRPr>
          </a:p>
          <a:p>
            <a:pPr marL="0" lvl="0" indent="0" algn="l" rtl="0">
              <a:lnSpc>
                <a:spcPct val="100000"/>
              </a:lnSpc>
              <a:spcBef>
                <a:spcPts val="360"/>
              </a:spcBef>
              <a:spcAft>
                <a:spcPts val="0"/>
              </a:spcAft>
              <a:buSzPts val="1530"/>
              <a:buNone/>
            </a:pPr>
            <a:r>
              <a:rPr lang="en-US">
                <a:highlight>
                  <a:schemeClr val="lt1"/>
                </a:highlight>
              </a:rPr>
              <a:t>Pre-loved uniform sales tend to take place on the first Friday of each half-term and these dates are shared via email with parents/carers in advance.</a:t>
            </a:r>
            <a:endParaRPr>
              <a:highlight>
                <a:schemeClr val="lt1"/>
              </a:high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127ba9a065b_0_0"/>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38888"/>
              <a:buNone/>
            </a:pPr>
            <a:r>
              <a:rPr lang="en-US"/>
              <a:t>Arrangements for visiting/starting Nursery</a:t>
            </a:r>
            <a:endParaRPr/>
          </a:p>
        </p:txBody>
      </p:sp>
      <p:sp>
        <p:nvSpPr>
          <p:cNvPr id="277" name="Google Shape;277;g127ba9a065b_0_0"/>
          <p:cNvSpPr txBox="1">
            <a:spLocks noGrp="1"/>
          </p:cNvSpPr>
          <p:nvPr>
            <p:ph type="body" idx="1"/>
          </p:nvPr>
        </p:nvSpPr>
        <p:spPr>
          <a:xfrm>
            <a:off x="457200" y="1600200"/>
            <a:ext cx="8229600" cy="48768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530"/>
              <a:buNone/>
            </a:pPr>
            <a:r>
              <a:rPr lang="en-US" b="1" u="sng" dirty="0"/>
              <a:t>Ne</a:t>
            </a:r>
            <a:r>
              <a:rPr lang="en-US" b="1" u="sng" dirty="0">
                <a:highlight>
                  <a:schemeClr val="lt1"/>
                </a:highlight>
              </a:rPr>
              <a:t>w to Nursery:</a:t>
            </a:r>
            <a:endParaRPr b="1" u="sng" dirty="0">
              <a:highlight>
                <a:schemeClr val="lt1"/>
              </a:highlight>
            </a:endParaRPr>
          </a:p>
          <a:p>
            <a:pPr marL="457200" lvl="0" indent="-325755" algn="l" rtl="0">
              <a:lnSpc>
                <a:spcPct val="100000"/>
              </a:lnSpc>
              <a:spcBef>
                <a:spcPts val="360"/>
              </a:spcBef>
              <a:spcAft>
                <a:spcPts val="0"/>
              </a:spcAft>
              <a:buSzPts val="1530"/>
              <a:buChar char="•"/>
            </a:pPr>
            <a:r>
              <a:rPr lang="en-US" b="1" dirty="0" err="1">
                <a:highlight>
                  <a:schemeClr val="lt1"/>
                </a:highlight>
              </a:rPr>
              <a:t>Familiarisation</a:t>
            </a:r>
            <a:r>
              <a:rPr lang="en-US" b="1" dirty="0">
                <a:highlight>
                  <a:schemeClr val="lt1"/>
                </a:highlight>
              </a:rPr>
              <a:t> visits for children and parents.</a:t>
            </a:r>
            <a:endParaRPr b="1" dirty="0">
              <a:highlight>
                <a:schemeClr val="lt1"/>
              </a:highlight>
            </a:endParaRPr>
          </a:p>
          <a:p>
            <a:pPr marL="457200" lvl="0" indent="-300355" algn="l" rtl="0">
              <a:lnSpc>
                <a:spcPct val="100000"/>
              </a:lnSpc>
              <a:spcBef>
                <a:spcPts val="360"/>
              </a:spcBef>
              <a:spcAft>
                <a:spcPts val="0"/>
              </a:spcAft>
              <a:buSzPts val="1130"/>
              <a:buChar char="•"/>
            </a:pPr>
            <a:r>
              <a:rPr lang="en-US" sz="2000" dirty="0">
                <a:highlight>
                  <a:schemeClr val="lt1"/>
                </a:highlight>
              </a:rPr>
              <a:t>Group 1 – 11</a:t>
            </a:r>
            <a:r>
              <a:rPr lang="en-US" sz="2000" baseline="30000" dirty="0">
                <a:highlight>
                  <a:schemeClr val="lt1"/>
                </a:highlight>
              </a:rPr>
              <a:t>th</a:t>
            </a:r>
            <a:r>
              <a:rPr lang="en-US" sz="2000" dirty="0">
                <a:highlight>
                  <a:schemeClr val="lt1"/>
                </a:highlight>
              </a:rPr>
              <a:t> July, 9.15am to 10.15am</a:t>
            </a:r>
            <a:endParaRPr sz="2000" dirty="0">
              <a:highlight>
                <a:schemeClr val="lt1"/>
              </a:highlight>
            </a:endParaRPr>
          </a:p>
          <a:p>
            <a:pPr marL="457200" lvl="0" indent="-300355" algn="l" rtl="0">
              <a:lnSpc>
                <a:spcPct val="100000"/>
              </a:lnSpc>
              <a:spcBef>
                <a:spcPts val="360"/>
              </a:spcBef>
              <a:spcAft>
                <a:spcPts val="0"/>
              </a:spcAft>
              <a:buSzPts val="1130"/>
              <a:buChar char="•"/>
            </a:pPr>
            <a:r>
              <a:rPr lang="en-US" sz="2000" dirty="0">
                <a:highlight>
                  <a:schemeClr val="lt1"/>
                </a:highlight>
              </a:rPr>
              <a:t>Group 2 – 11</a:t>
            </a:r>
            <a:r>
              <a:rPr lang="en-US" sz="2000" baseline="30000" dirty="0">
                <a:highlight>
                  <a:schemeClr val="lt1"/>
                </a:highlight>
              </a:rPr>
              <a:t>th</a:t>
            </a:r>
            <a:r>
              <a:rPr lang="en-US" sz="2000" dirty="0">
                <a:highlight>
                  <a:schemeClr val="lt1"/>
                </a:highlight>
              </a:rPr>
              <a:t> July, 10.30am-11.45am</a:t>
            </a:r>
            <a:endParaRPr sz="2000" dirty="0">
              <a:highlight>
                <a:schemeClr val="lt1"/>
              </a:highlight>
            </a:endParaRPr>
          </a:p>
          <a:p>
            <a:pPr marL="457200" lvl="0" indent="-325755" algn="l" rtl="0">
              <a:lnSpc>
                <a:spcPct val="100000"/>
              </a:lnSpc>
              <a:spcBef>
                <a:spcPts val="0"/>
              </a:spcBef>
              <a:spcAft>
                <a:spcPts val="0"/>
              </a:spcAft>
              <a:buSzPts val="1530"/>
              <a:buChar char="●"/>
            </a:pPr>
            <a:r>
              <a:rPr lang="en-US" b="1" dirty="0">
                <a:highlight>
                  <a:schemeClr val="lt1"/>
                </a:highlight>
              </a:rPr>
              <a:t>Stay and Play for children. </a:t>
            </a:r>
            <a:endParaRPr b="1" dirty="0">
              <a:highlight>
                <a:schemeClr val="lt1"/>
              </a:highlight>
            </a:endParaRPr>
          </a:p>
          <a:p>
            <a:pPr marL="457200" lvl="0" indent="-325755" algn="l" rtl="0">
              <a:lnSpc>
                <a:spcPct val="100000"/>
              </a:lnSpc>
              <a:spcBef>
                <a:spcPts val="0"/>
              </a:spcBef>
              <a:spcAft>
                <a:spcPts val="0"/>
              </a:spcAft>
              <a:buSzPts val="1530"/>
              <a:buChar char="●"/>
            </a:pPr>
            <a:r>
              <a:rPr lang="en-US" dirty="0">
                <a:highlight>
                  <a:schemeClr val="lt1"/>
                </a:highlight>
              </a:rPr>
              <a:t>Tuesday 2nd September 2025</a:t>
            </a:r>
            <a:endParaRPr dirty="0">
              <a:highlight>
                <a:schemeClr val="lt1"/>
              </a:highlight>
            </a:endParaRPr>
          </a:p>
          <a:p>
            <a:pPr marL="457200" lvl="0" indent="-300355" algn="l" rtl="0">
              <a:lnSpc>
                <a:spcPct val="100000"/>
              </a:lnSpc>
              <a:spcBef>
                <a:spcPts val="0"/>
              </a:spcBef>
              <a:spcAft>
                <a:spcPts val="0"/>
              </a:spcAft>
              <a:buSzPts val="1130"/>
              <a:buChar char="●"/>
            </a:pPr>
            <a:r>
              <a:rPr lang="en-US" sz="2000" dirty="0">
                <a:highlight>
                  <a:schemeClr val="lt1"/>
                </a:highlight>
              </a:rPr>
              <a:t>Group 1 - 9.15 - 10.15	Group 2 - 11am to Midday</a:t>
            </a:r>
          </a:p>
          <a:p>
            <a:pPr marL="457200" lvl="0" indent="-300355" algn="l" rtl="0">
              <a:lnSpc>
                <a:spcPct val="100000"/>
              </a:lnSpc>
              <a:spcBef>
                <a:spcPts val="0"/>
              </a:spcBef>
              <a:spcAft>
                <a:spcPts val="0"/>
              </a:spcAft>
              <a:buSzPts val="1130"/>
              <a:buChar char="●"/>
            </a:pPr>
            <a:endParaRPr dirty="0">
              <a:highlight>
                <a:schemeClr val="lt1"/>
              </a:highlight>
            </a:endParaRPr>
          </a:p>
          <a:p>
            <a:pPr marL="457200" lvl="0" indent="-325755" algn="l" rtl="0">
              <a:lnSpc>
                <a:spcPct val="100000"/>
              </a:lnSpc>
              <a:spcBef>
                <a:spcPts val="0"/>
              </a:spcBef>
              <a:spcAft>
                <a:spcPts val="0"/>
              </a:spcAft>
              <a:buSzPts val="1530"/>
              <a:buChar char="•"/>
            </a:pPr>
            <a:r>
              <a:rPr lang="en-US" dirty="0">
                <a:highlight>
                  <a:schemeClr val="lt1"/>
                </a:highlight>
              </a:rPr>
              <a:t>Children will start Nursery between Wednesday 3rd September and  Tuesday 9th September.</a:t>
            </a:r>
            <a:endParaRPr dirty="0">
              <a:highlight>
                <a:schemeClr val="lt1"/>
              </a:highlight>
            </a:endParaRPr>
          </a:p>
          <a:p>
            <a:pPr marL="457200" lvl="0" indent="0" algn="l" rtl="0">
              <a:lnSpc>
                <a:spcPct val="100000"/>
              </a:lnSpc>
              <a:spcBef>
                <a:spcPts val="0"/>
              </a:spcBef>
              <a:spcAft>
                <a:spcPts val="0"/>
              </a:spcAft>
              <a:buSzPts val="1530"/>
              <a:buNone/>
            </a:pPr>
            <a:endParaRPr dirty="0">
              <a:highlight>
                <a:schemeClr val="lt1"/>
              </a:highlight>
            </a:endParaRPr>
          </a:p>
          <a:p>
            <a:pPr marL="457200" lvl="0" indent="0" algn="l" rtl="0">
              <a:lnSpc>
                <a:spcPct val="100000"/>
              </a:lnSpc>
              <a:spcBef>
                <a:spcPts val="0"/>
              </a:spcBef>
              <a:spcAft>
                <a:spcPts val="0"/>
              </a:spcAft>
              <a:buSzPts val="1530"/>
              <a:buNone/>
            </a:pPr>
            <a:r>
              <a:rPr lang="en-US" dirty="0">
                <a:highlight>
                  <a:schemeClr val="lt1"/>
                </a:highlight>
              </a:rPr>
              <a:t>The start date for your child will be shared with you at their </a:t>
            </a:r>
            <a:r>
              <a:rPr lang="en-US">
                <a:highlight>
                  <a:schemeClr val="lt1"/>
                </a:highlight>
              </a:rPr>
              <a:t>familiarisation</a:t>
            </a:r>
            <a:r>
              <a:rPr lang="en-US" dirty="0">
                <a:highlight>
                  <a:schemeClr val="lt1"/>
                </a:highlight>
              </a:rPr>
              <a:t> visit.</a:t>
            </a:r>
            <a:endParaRPr i="1" dirty="0">
              <a:highlight>
                <a:schemeClr val="lt1"/>
              </a:highlight>
            </a:endParaRPr>
          </a:p>
          <a:p>
            <a:pPr marL="457200" lvl="0" indent="0" algn="l" rtl="0">
              <a:lnSpc>
                <a:spcPct val="100000"/>
              </a:lnSpc>
              <a:spcBef>
                <a:spcPts val="0"/>
              </a:spcBef>
              <a:spcAft>
                <a:spcPts val="0"/>
              </a:spcAft>
              <a:buSzPts val="1530"/>
              <a:buNone/>
            </a:pPr>
            <a:endParaRPr sz="1900" i="1" dirty="0">
              <a:highlight>
                <a:srgbClr val="FF00FF"/>
              </a:highlight>
            </a:endParaRPr>
          </a:p>
          <a:p>
            <a:pPr marL="0" lvl="0" indent="0" algn="l" rtl="0">
              <a:lnSpc>
                <a:spcPct val="100000"/>
              </a:lnSpc>
              <a:spcBef>
                <a:spcPts val="360"/>
              </a:spcBef>
              <a:spcAft>
                <a:spcPts val="0"/>
              </a:spcAft>
              <a:buSzPts val="1530"/>
              <a:buNone/>
            </a:pPr>
            <a:endParaRPr dirty="0"/>
          </a:p>
          <a:p>
            <a:pPr marL="0" lvl="0" indent="0" algn="l" rtl="0">
              <a:lnSpc>
                <a:spcPct val="100000"/>
              </a:lnSpc>
              <a:spcBef>
                <a:spcPts val="360"/>
              </a:spcBef>
              <a:spcAft>
                <a:spcPts val="0"/>
              </a:spcAft>
              <a:buSzPts val="1530"/>
              <a:buNone/>
            </a:pP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127ba9a065b_0_5"/>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38888"/>
              <a:buNone/>
            </a:pPr>
            <a:r>
              <a:rPr lang="en-US"/>
              <a:t>Arrangements for visiting/starting Reception </a:t>
            </a:r>
            <a:endParaRPr/>
          </a:p>
        </p:txBody>
      </p:sp>
      <p:sp>
        <p:nvSpPr>
          <p:cNvPr id="283" name="Google Shape;283;g127ba9a065b_0_5"/>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rgbClr val="000000"/>
              </a:buClr>
              <a:buSzPts val="1530"/>
              <a:buFont typeface="Arial"/>
              <a:buNone/>
            </a:pPr>
            <a:r>
              <a:rPr lang="en-US" b="1" u="sng"/>
              <a:t>New To Reception:</a:t>
            </a:r>
            <a:endParaRPr b="1" u="sng"/>
          </a:p>
          <a:p>
            <a:pPr marL="457200" lvl="0" indent="-325755" algn="l" rtl="0">
              <a:lnSpc>
                <a:spcPct val="100000"/>
              </a:lnSpc>
              <a:spcBef>
                <a:spcPts val="360"/>
              </a:spcBef>
              <a:spcAft>
                <a:spcPts val="0"/>
              </a:spcAft>
              <a:buSzPts val="1530"/>
              <a:buChar char="•"/>
            </a:pPr>
            <a:r>
              <a:rPr lang="en-US" b="1"/>
              <a:t>Familiarisation visit &amp; stay for lunch (for current Nursery-aged children starting Reception only.)</a:t>
            </a:r>
            <a:endParaRPr b="1"/>
          </a:p>
          <a:p>
            <a:pPr marL="457200" lvl="0" indent="-325755" algn="l" rtl="0">
              <a:lnSpc>
                <a:spcPct val="100000"/>
              </a:lnSpc>
              <a:spcBef>
                <a:spcPts val="360"/>
              </a:spcBef>
              <a:spcAft>
                <a:spcPts val="0"/>
              </a:spcAft>
              <a:buSzPts val="1530"/>
              <a:buChar char="•"/>
            </a:pPr>
            <a:r>
              <a:rPr lang="en-US">
                <a:highlight>
                  <a:schemeClr val="lt1"/>
                </a:highlight>
              </a:rPr>
              <a:t>Friday 11th July, </a:t>
            </a:r>
            <a:r>
              <a:rPr lang="en-US" u="sng"/>
              <a:t>9am to Midday</a:t>
            </a:r>
            <a:endParaRPr u="sng"/>
          </a:p>
          <a:p>
            <a:pPr marL="0" lvl="0" indent="0" algn="l" rtl="0">
              <a:lnSpc>
                <a:spcPct val="100000"/>
              </a:lnSpc>
              <a:spcBef>
                <a:spcPts val="360"/>
              </a:spcBef>
              <a:spcAft>
                <a:spcPts val="0"/>
              </a:spcAft>
              <a:buSzPts val="1530"/>
              <a:buNone/>
            </a:pPr>
            <a:endParaRPr/>
          </a:p>
          <a:p>
            <a:pPr marL="457200" lvl="0" indent="-325755" algn="l" rtl="0">
              <a:lnSpc>
                <a:spcPct val="100000"/>
              </a:lnSpc>
              <a:spcBef>
                <a:spcPts val="0"/>
              </a:spcBef>
              <a:spcAft>
                <a:spcPts val="0"/>
              </a:spcAft>
              <a:buSzPts val="1530"/>
              <a:buChar char="•"/>
            </a:pPr>
            <a:r>
              <a:rPr lang="en-US"/>
              <a:t>Children will start Reception on Tuesday 2nd September 2025. </a:t>
            </a:r>
            <a:endParaRPr/>
          </a:p>
          <a:p>
            <a:pPr marL="457200" lvl="0" indent="-325755" algn="l" rtl="0">
              <a:lnSpc>
                <a:spcPct val="100000"/>
              </a:lnSpc>
              <a:spcBef>
                <a:spcPts val="0"/>
              </a:spcBef>
              <a:spcAft>
                <a:spcPts val="0"/>
              </a:spcAft>
              <a:buSzPts val="1530"/>
              <a:buChar char="•"/>
            </a:pPr>
            <a:r>
              <a:rPr lang="en-US"/>
              <a:t>Children will start at 8.55am and stay until 3pm.</a:t>
            </a:r>
            <a:endParaRPr/>
          </a:p>
          <a:p>
            <a:pPr marL="0" lvl="0" indent="0" algn="l" rtl="0">
              <a:lnSpc>
                <a:spcPct val="100000"/>
              </a:lnSpc>
              <a:spcBef>
                <a:spcPts val="0"/>
              </a:spcBef>
              <a:spcAft>
                <a:spcPts val="0"/>
              </a:spcAft>
              <a:buSzPts val="1530"/>
              <a:buNone/>
            </a:pPr>
            <a:endParaRPr i="1"/>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7"/>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000"/>
              <a:buFont typeface="Arial"/>
              <a:buNone/>
            </a:pPr>
            <a:r>
              <a:rPr lang="en-US" sz="4000" b="0" i="0" u="none">
                <a:solidFill>
                  <a:schemeClr val="dk2"/>
                </a:solidFill>
                <a:latin typeface="Arial"/>
                <a:ea typeface="Arial"/>
                <a:cs typeface="Arial"/>
                <a:sym typeface="Arial"/>
              </a:rPr>
              <a:t>Parental Involvement</a:t>
            </a:r>
            <a:endParaRPr/>
          </a:p>
        </p:txBody>
      </p:sp>
      <p:sp>
        <p:nvSpPr>
          <p:cNvPr id="289" name="Google Shape;289;p17"/>
          <p:cNvSpPr txBox="1"/>
          <p:nvPr/>
        </p:nvSpPr>
        <p:spPr>
          <a:xfrm>
            <a:off x="349250" y="4581525"/>
            <a:ext cx="8640762" cy="17541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Tahoma"/>
              <a:buNone/>
            </a:pPr>
            <a:r>
              <a:rPr lang="en-US" sz="1800" b="0" i="1" u="none" strike="noStrike" cap="none">
                <a:solidFill>
                  <a:schemeClr val="dk1"/>
                </a:solidFill>
                <a:latin typeface="Tahoma"/>
                <a:ea typeface="Tahoma"/>
                <a:cs typeface="Tahoma"/>
                <a:sym typeface="Tahoma"/>
              </a:rPr>
              <a:t>‘Every child deserves the best possible start in life and the support that enables them to fulfil their potential. Children develop quickly in the early years and a child’s experiences between birth and age five have a major impact on their future life chances. A secure, safe and happy childhood is important in its own right. Good parenting and high quality early learning together provide the foundation children need to make the most of their abilities and talents as they grow up.’</a:t>
            </a:r>
            <a:endParaRPr sz="1400" b="0" i="0" u="none" strike="noStrike" cap="none">
              <a:solidFill>
                <a:srgbClr val="000000"/>
              </a:solidFill>
              <a:latin typeface="Arial"/>
              <a:ea typeface="Arial"/>
              <a:cs typeface="Arial"/>
              <a:sym typeface="Arial"/>
            </a:endParaRPr>
          </a:p>
        </p:txBody>
      </p:sp>
      <p:sp>
        <p:nvSpPr>
          <p:cNvPr id="290" name="Google Shape;290;p17"/>
          <p:cNvSpPr txBox="1"/>
          <p:nvPr/>
        </p:nvSpPr>
        <p:spPr>
          <a:xfrm>
            <a:off x="683568" y="2204864"/>
            <a:ext cx="7272900" cy="1354500"/>
          </a:xfrm>
          <a:prstGeom prst="rect">
            <a:avLst/>
          </a:prstGeom>
          <a:solidFill>
            <a:schemeClr val="lt1"/>
          </a:solidFill>
          <a:ln w="264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AF8DC"/>
              </a:buClr>
              <a:buSzPts val="3200"/>
              <a:buFont typeface="Arial"/>
              <a:buNone/>
            </a:pPr>
            <a:r>
              <a:rPr lang="en-US" sz="3200" b="1" i="0" u="none" strike="noStrike" cap="none">
                <a:solidFill>
                  <a:srgbClr val="F1C232"/>
                </a:solidFill>
                <a:latin typeface="Arial"/>
                <a:ea typeface="Arial"/>
                <a:cs typeface="Arial"/>
                <a:sym typeface="Arial"/>
              </a:rPr>
              <a:t>‘Parents are a child’s first and most enduring educators’ EYFS</a:t>
            </a:r>
            <a:endParaRPr sz="3200" b="1" i="0" u="none" strike="noStrike" cap="none">
              <a:solidFill>
                <a:srgbClr val="F1C232"/>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Tahoma"/>
              <a:buNone/>
            </a:pPr>
            <a:endParaRPr sz="1800" b="1" i="0" u="none" strike="noStrike" cap="none">
              <a:solidFill>
                <a:srgbClr val="FAF8DC"/>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9"/>
                                        </p:tgtEl>
                                        <p:attrNameLst>
                                          <p:attrName>style.visibility</p:attrName>
                                        </p:attrNameLst>
                                      </p:cBhvr>
                                      <p:to>
                                        <p:strVal val="visible"/>
                                      </p:to>
                                    </p:set>
                                    <p:animEffect transition="in" filter="fade">
                                      <p:cBhvr>
                                        <p:cTn id="7" dur="50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2dc1d8a2088_0_36"/>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000"/>
              <a:buFont typeface="Arial"/>
              <a:buNone/>
            </a:pPr>
            <a:r>
              <a:rPr lang="en-US" sz="4000" b="0" i="0" u="none">
                <a:solidFill>
                  <a:schemeClr val="dk2"/>
                </a:solidFill>
                <a:latin typeface="Arial"/>
                <a:ea typeface="Arial"/>
                <a:cs typeface="Arial"/>
                <a:sym typeface="Arial"/>
              </a:rPr>
              <a:t>Parents as partners</a:t>
            </a:r>
            <a:endParaRPr/>
          </a:p>
        </p:txBody>
      </p:sp>
      <p:sp>
        <p:nvSpPr>
          <p:cNvPr id="296" name="Google Shape;296;g2dc1d8a2088_0_36"/>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p>
            <a:pPr marL="182562" marR="0" lvl="0" indent="-182562" algn="l" rtl="0">
              <a:lnSpc>
                <a:spcPct val="100000"/>
              </a:lnSpc>
              <a:spcBef>
                <a:spcPts val="0"/>
              </a:spcBef>
              <a:spcAft>
                <a:spcPts val="0"/>
              </a:spcAft>
              <a:buClr>
                <a:schemeClr val="accent1"/>
              </a:buClr>
              <a:buSzPts val="2040"/>
              <a:buFont typeface="Arial"/>
              <a:buChar char="•"/>
            </a:pPr>
            <a:r>
              <a:rPr lang="en-US" sz="2400" b="0" i="0" u="none">
                <a:solidFill>
                  <a:schemeClr val="dk1"/>
                </a:solidFill>
                <a:latin typeface="Arial"/>
                <a:ea typeface="Arial"/>
                <a:cs typeface="Arial"/>
                <a:sym typeface="Arial"/>
              </a:rPr>
              <a:t>Tapestry (more information will be provided by the class teacher):</a:t>
            </a:r>
            <a:endParaRPr/>
          </a:p>
          <a:p>
            <a:pPr marL="182562" marR="0" lvl="0" indent="-182562" algn="l" rtl="0">
              <a:lnSpc>
                <a:spcPct val="100000"/>
              </a:lnSpc>
              <a:spcBef>
                <a:spcPts val="480"/>
              </a:spcBef>
              <a:spcAft>
                <a:spcPts val="0"/>
              </a:spcAft>
              <a:buClr>
                <a:schemeClr val="accent1"/>
              </a:buClr>
              <a:buSzPts val="2040"/>
              <a:buFont typeface="Arial"/>
              <a:buNone/>
            </a:pPr>
            <a:endParaRPr sz="2400" b="0" i="0" u="none">
              <a:solidFill>
                <a:schemeClr val="dk1"/>
              </a:solidFill>
              <a:latin typeface="Arial"/>
              <a:ea typeface="Arial"/>
              <a:cs typeface="Arial"/>
              <a:sym typeface="Arial"/>
            </a:endParaRPr>
          </a:p>
          <a:p>
            <a:pPr marL="182562" marR="0" lvl="0" indent="-182562" algn="l" rtl="0">
              <a:lnSpc>
                <a:spcPct val="100000"/>
              </a:lnSpc>
              <a:spcBef>
                <a:spcPts val="320"/>
              </a:spcBef>
              <a:spcAft>
                <a:spcPts val="0"/>
              </a:spcAft>
              <a:buClr>
                <a:schemeClr val="accent1"/>
              </a:buClr>
              <a:buSzPts val="1360"/>
              <a:buFont typeface="Arial"/>
              <a:buChar char="•"/>
            </a:pPr>
            <a:r>
              <a:rPr lang="en-US" sz="1600" b="0" i="0" u="none">
                <a:solidFill>
                  <a:schemeClr val="dk1"/>
                </a:solidFill>
                <a:latin typeface="Arial"/>
                <a:ea typeface="Arial"/>
                <a:cs typeface="Arial"/>
                <a:sym typeface="Arial"/>
              </a:rPr>
              <a:t>An </a:t>
            </a:r>
            <a:r>
              <a:rPr lang="en-US" sz="1600" b="1" i="0" u="none">
                <a:solidFill>
                  <a:schemeClr val="dk1"/>
                </a:solidFill>
                <a:latin typeface="Arial"/>
                <a:ea typeface="Arial"/>
                <a:cs typeface="Arial"/>
                <a:sym typeface="Arial"/>
              </a:rPr>
              <a:t>easy-to-use online </a:t>
            </a:r>
            <a:r>
              <a:rPr lang="en-US" sz="1600" b="0" i="0" u="none">
                <a:solidFill>
                  <a:schemeClr val="dk1"/>
                </a:solidFill>
                <a:latin typeface="Arial"/>
                <a:ea typeface="Arial"/>
                <a:cs typeface="Arial"/>
                <a:sym typeface="Arial"/>
              </a:rPr>
              <a:t>learning journal, Tapestry helps educators and parents to </a:t>
            </a:r>
            <a:r>
              <a:rPr lang="en-US" sz="1600" b="1" i="0" u="none">
                <a:solidFill>
                  <a:schemeClr val="dk1"/>
                </a:solidFill>
                <a:latin typeface="Arial"/>
                <a:ea typeface="Arial"/>
                <a:cs typeface="Arial"/>
                <a:sym typeface="Arial"/>
              </a:rPr>
              <a:t>record, track and celebrate children's progress </a:t>
            </a:r>
            <a:r>
              <a:rPr lang="en-US" sz="1600" b="0" i="0" u="none">
                <a:solidFill>
                  <a:schemeClr val="dk1"/>
                </a:solidFill>
                <a:latin typeface="Arial"/>
                <a:ea typeface="Arial"/>
                <a:cs typeface="Arial"/>
                <a:sym typeface="Arial"/>
              </a:rPr>
              <a:t>in early years education.</a:t>
            </a:r>
            <a:endParaRPr/>
          </a:p>
          <a:p>
            <a:pPr marL="182562" marR="0" lvl="0" indent="-182562" algn="l" rtl="0">
              <a:lnSpc>
                <a:spcPct val="100000"/>
              </a:lnSpc>
              <a:spcBef>
                <a:spcPts val="320"/>
              </a:spcBef>
              <a:spcAft>
                <a:spcPts val="0"/>
              </a:spcAft>
              <a:buClr>
                <a:schemeClr val="accent1"/>
              </a:buClr>
              <a:buSzPts val="1360"/>
              <a:buFont typeface="Arial"/>
              <a:buChar char="•"/>
            </a:pPr>
            <a:r>
              <a:rPr lang="en-US" sz="1600" b="0" i="0" u="none">
                <a:solidFill>
                  <a:schemeClr val="dk1"/>
                </a:solidFill>
                <a:latin typeface="Arial"/>
                <a:ea typeface="Arial"/>
                <a:cs typeface="Arial"/>
                <a:sym typeface="Arial"/>
              </a:rPr>
              <a:t>Nurseries, pre-schools and reception classes are fun-packed and busy. From messy play and first steps to learning phonics and new games, there's so much for children to do, learn and take in.</a:t>
            </a:r>
            <a:endParaRPr/>
          </a:p>
          <a:p>
            <a:pPr marL="182562" marR="0" lvl="0" indent="-96202" algn="l" rtl="0">
              <a:lnSpc>
                <a:spcPct val="100000"/>
              </a:lnSpc>
              <a:spcBef>
                <a:spcPts val="320"/>
              </a:spcBef>
              <a:spcAft>
                <a:spcPts val="0"/>
              </a:spcAft>
              <a:buClr>
                <a:schemeClr val="accent1"/>
              </a:buClr>
              <a:buSzPts val="1360"/>
              <a:buFont typeface="Arial"/>
              <a:buNone/>
            </a:pPr>
            <a:endParaRPr sz="1600" b="0" i="0" u="none">
              <a:solidFill>
                <a:schemeClr val="dk1"/>
              </a:solidFill>
              <a:latin typeface="Arial"/>
              <a:ea typeface="Arial"/>
              <a:cs typeface="Arial"/>
              <a:sym typeface="Arial"/>
            </a:endParaRPr>
          </a:p>
          <a:p>
            <a:pPr marL="182562" marR="0" lvl="0" indent="-182562" algn="l" rtl="0">
              <a:lnSpc>
                <a:spcPct val="100000"/>
              </a:lnSpc>
              <a:spcBef>
                <a:spcPts val="320"/>
              </a:spcBef>
              <a:spcAft>
                <a:spcPts val="0"/>
              </a:spcAft>
              <a:buClr>
                <a:schemeClr val="accent1"/>
              </a:buClr>
              <a:buSzPts val="1360"/>
              <a:buFont typeface="Arial"/>
              <a:buChar char="•"/>
            </a:pPr>
            <a:r>
              <a:rPr lang="en-US" sz="1600" b="0" i="0" u="none">
                <a:solidFill>
                  <a:schemeClr val="dk1"/>
                </a:solidFill>
                <a:latin typeface="Arial"/>
                <a:ea typeface="Arial"/>
                <a:cs typeface="Arial"/>
                <a:sym typeface="Arial"/>
              </a:rPr>
              <a:t>Tapestry enhances this special time, helping teachers and practitioners </a:t>
            </a:r>
            <a:r>
              <a:rPr lang="en-US" sz="1600" b="1" i="0" u="none">
                <a:solidFill>
                  <a:schemeClr val="dk1"/>
                </a:solidFill>
                <a:latin typeface="Arial"/>
                <a:ea typeface="Arial"/>
                <a:cs typeface="Arial"/>
                <a:sym typeface="Arial"/>
              </a:rPr>
              <a:t>to capture children's experiences as well as monitor development and learning</a:t>
            </a:r>
            <a:r>
              <a:rPr lang="en-US" sz="1600" b="0" i="0" u="none">
                <a:solidFill>
                  <a:schemeClr val="dk1"/>
                </a:solidFill>
                <a:latin typeface="Arial"/>
                <a:ea typeface="Arial"/>
                <a:cs typeface="Arial"/>
                <a:sym typeface="Arial"/>
              </a:rPr>
              <a:t>. This unique journal is shared online with parents, who are able to </a:t>
            </a:r>
            <a:r>
              <a:rPr lang="en-US" sz="1600" b="1" i="0" u="none">
                <a:solidFill>
                  <a:schemeClr val="dk1"/>
                </a:solidFill>
                <a:latin typeface="Arial"/>
                <a:ea typeface="Arial"/>
                <a:cs typeface="Arial"/>
                <a:sym typeface="Arial"/>
              </a:rPr>
              <a:t>see special moments</a:t>
            </a:r>
            <a:r>
              <a:rPr lang="en-US" sz="1600" b="0" i="0" u="none">
                <a:solidFill>
                  <a:schemeClr val="dk1"/>
                </a:solidFill>
                <a:latin typeface="Arial"/>
                <a:ea typeface="Arial"/>
                <a:cs typeface="Arial"/>
                <a:sym typeface="Arial"/>
              </a:rPr>
              <a:t> and view their </a:t>
            </a:r>
            <a:r>
              <a:rPr lang="en-US" sz="1600" b="1" i="0" u="none">
                <a:solidFill>
                  <a:schemeClr val="dk1"/>
                </a:solidFill>
                <a:latin typeface="Arial"/>
                <a:ea typeface="Arial"/>
                <a:cs typeface="Arial"/>
                <a:sym typeface="Arial"/>
              </a:rPr>
              <a:t>child's progress</a:t>
            </a:r>
            <a:r>
              <a:rPr lang="en-US" sz="1600" b="0" i="0" u="none">
                <a:solidFill>
                  <a:schemeClr val="dk1"/>
                </a:solidFill>
                <a:latin typeface="Arial"/>
                <a:ea typeface="Arial"/>
                <a:cs typeface="Arial"/>
                <a:sym typeface="Arial"/>
              </a:rPr>
              <a:t>.</a:t>
            </a:r>
            <a:endParaRPr/>
          </a:p>
          <a:p>
            <a:pPr marL="182562" marR="0" lvl="0" indent="-96202" algn="l" rtl="0">
              <a:lnSpc>
                <a:spcPct val="100000"/>
              </a:lnSpc>
              <a:spcBef>
                <a:spcPts val="320"/>
              </a:spcBef>
              <a:spcAft>
                <a:spcPts val="0"/>
              </a:spcAft>
              <a:buClr>
                <a:schemeClr val="accent1"/>
              </a:buClr>
              <a:buSzPts val="1360"/>
              <a:buFont typeface="Arial"/>
              <a:buNone/>
            </a:pPr>
            <a:endParaRPr sz="1600" b="0" i="0" u="none">
              <a:solidFill>
                <a:schemeClr val="dk1"/>
              </a:solidFill>
              <a:latin typeface="Arial"/>
              <a:ea typeface="Arial"/>
              <a:cs typeface="Arial"/>
              <a:sym typeface="Arial"/>
            </a:endParaRPr>
          </a:p>
          <a:p>
            <a:pPr marL="182562" marR="0" lvl="0" indent="-182562" algn="l" rtl="0">
              <a:lnSpc>
                <a:spcPct val="100000"/>
              </a:lnSpc>
              <a:spcBef>
                <a:spcPts val="320"/>
              </a:spcBef>
              <a:spcAft>
                <a:spcPts val="0"/>
              </a:spcAft>
              <a:buClr>
                <a:schemeClr val="accent1"/>
              </a:buClr>
              <a:buSzPts val="1360"/>
              <a:buFont typeface="Arial"/>
              <a:buChar char="•"/>
            </a:pPr>
            <a:r>
              <a:rPr lang="en-US" sz="1600" b="1" i="0" u="none">
                <a:solidFill>
                  <a:schemeClr val="dk1"/>
                </a:solidFill>
                <a:latin typeface="Arial"/>
                <a:ea typeface="Arial"/>
                <a:cs typeface="Arial"/>
                <a:sym typeface="Arial"/>
              </a:rPr>
              <a:t>Text, images and videos can be easily uploaded via PC, tablet or our mobile app </a:t>
            </a:r>
            <a:r>
              <a:rPr lang="en-US" sz="1600" b="0" i="0" u="none">
                <a:solidFill>
                  <a:schemeClr val="dk1"/>
                </a:solidFill>
                <a:latin typeface="Arial"/>
                <a:ea typeface="Arial"/>
                <a:cs typeface="Arial"/>
                <a:sym typeface="Arial"/>
              </a:rPr>
              <a:t>- anywhere there's an online connection. Every entry helps to create a complete story of a child's time at nursery, pre-school or school. </a:t>
            </a:r>
            <a:r>
              <a:rPr lang="en-US" sz="1600" b="0" i="0" u="none">
                <a:solidFill>
                  <a:schemeClr val="dk1"/>
                </a:solidFill>
                <a:highlight>
                  <a:srgbClr val="FFFF00"/>
                </a:highlight>
                <a:latin typeface="Arial"/>
                <a:ea typeface="Arial"/>
                <a:cs typeface="Arial"/>
                <a:sym typeface="Arial"/>
              </a:rPr>
              <a:t>MORE INFORMATION TO FOLLOW</a:t>
            </a:r>
            <a:endParaRPr>
              <a:highlight>
                <a:srgbClr val="FFFF00"/>
              </a:highlight>
            </a:endParaRPr>
          </a:p>
          <a:p>
            <a:pPr marL="182562" marR="0" lvl="0" indent="-96202" algn="l" rtl="0">
              <a:lnSpc>
                <a:spcPct val="100000"/>
              </a:lnSpc>
              <a:spcBef>
                <a:spcPts val="320"/>
              </a:spcBef>
              <a:spcAft>
                <a:spcPts val="0"/>
              </a:spcAft>
              <a:buClr>
                <a:schemeClr val="accent1"/>
              </a:buClr>
              <a:buSzPts val="1360"/>
              <a:buFont typeface="Arial"/>
              <a:buNone/>
            </a:pPr>
            <a:endParaRPr sz="1600" b="0" i="0" u="none">
              <a:solidFill>
                <a:schemeClr val="dk1"/>
              </a:solidFill>
              <a:latin typeface="Arial"/>
              <a:ea typeface="Arial"/>
              <a:cs typeface="Arial"/>
              <a:sym typeface="Arial"/>
            </a:endParaRPr>
          </a:p>
        </p:txBody>
      </p:sp>
      <p:pic>
        <p:nvPicPr>
          <p:cNvPr id="297" name="Google Shape;297;g2dc1d8a2088_0_36"/>
          <p:cNvPicPr preferRelativeResize="0"/>
          <p:nvPr/>
        </p:nvPicPr>
        <p:blipFill rotWithShape="1">
          <a:blip r:embed="rId3">
            <a:alphaModFix/>
          </a:blip>
          <a:srcRect/>
          <a:stretch/>
        </p:blipFill>
        <p:spPr>
          <a:xfrm>
            <a:off x="5292725" y="692150"/>
            <a:ext cx="3495675" cy="6858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9"/>
          <p:cNvSpPr txBox="1">
            <a:spLocks noGrp="1"/>
          </p:cNvSpPr>
          <p:nvPr>
            <p:ph type="title"/>
          </p:nvPr>
        </p:nvSpPr>
        <p:spPr>
          <a:xfrm>
            <a:off x="3108325" y="949900"/>
            <a:ext cx="26940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000"/>
              <a:buFont typeface="Arial"/>
              <a:buNone/>
            </a:pPr>
            <a:r>
              <a:rPr lang="en-US" sz="4000" b="0" i="0" u="none">
                <a:solidFill>
                  <a:schemeClr val="dk2"/>
                </a:solidFill>
                <a:latin typeface="Arial"/>
                <a:ea typeface="Arial"/>
                <a:cs typeface="Arial"/>
                <a:sym typeface="Arial"/>
              </a:rPr>
              <a:t>Reading</a:t>
            </a:r>
            <a:endParaRPr/>
          </a:p>
        </p:txBody>
      </p:sp>
      <p:sp>
        <p:nvSpPr>
          <p:cNvPr id="303" name="Google Shape;303;p19"/>
          <p:cNvSpPr txBox="1">
            <a:spLocks noGrp="1"/>
          </p:cNvSpPr>
          <p:nvPr>
            <p:ph type="body" idx="1"/>
          </p:nvPr>
        </p:nvSpPr>
        <p:spPr>
          <a:xfrm>
            <a:off x="0" y="2017712"/>
            <a:ext cx="9144000" cy="4114800"/>
          </a:xfrm>
          <a:prstGeom prst="rect">
            <a:avLst/>
          </a:prstGeom>
          <a:noFill/>
          <a:ln>
            <a:noFill/>
          </a:ln>
        </p:spPr>
        <p:txBody>
          <a:bodyPr spcFirstLastPara="1" wrap="square" lIns="91425" tIns="45700" rIns="91425" bIns="45700" anchor="t" anchorCtr="0">
            <a:noAutofit/>
          </a:bodyPr>
          <a:lstStyle/>
          <a:p>
            <a:pPr marL="182562" marR="0" lvl="0" indent="-182562" algn="ctr" rtl="0">
              <a:lnSpc>
                <a:spcPct val="100000"/>
              </a:lnSpc>
              <a:spcBef>
                <a:spcPts val="400"/>
              </a:spcBef>
              <a:spcAft>
                <a:spcPts val="0"/>
              </a:spcAft>
              <a:buClr>
                <a:schemeClr val="accent1"/>
              </a:buClr>
              <a:buSzPts val="1700"/>
              <a:buFont typeface="Arial"/>
              <a:buNone/>
            </a:pPr>
            <a:endParaRPr/>
          </a:p>
          <a:p>
            <a:pPr marL="182562" marR="0" lvl="0" indent="-182562" algn="l" rtl="0">
              <a:lnSpc>
                <a:spcPct val="100000"/>
              </a:lnSpc>
              <a:spcBef>
                <a:spcPts val="400"/>
              </a:spcBef>
              <a:spcAft>
                <a:spcPts val="0"/>
              </a:spcAft>
              <a:buClr>
                <a:schemeClr val="accent1"/>
              </a:buClr>
              <a:buSzPts val="1700"/>
              <a:buFont typeface="Arial"/>
              <a:buChar char="•"/>
            </a:pPr>
            <a:r>
              <a:rPr lang="en-US" sz="2000" b="0" i="1" u="none">
                <a:solidFill>
                  <a:schemeClr val="dk1"/>
                </a:solidFill>
                <a:latin typeface="Arial"/>
                <a:ea typeface="Arial"/>
                <a:cs typeface="Arial"/>
                <a:sym typeface="Arial"/>
              </a:rPr>
              <a:t>Parents can improve their children’s academic performance by the equivalent of up to six months’ schooling by reading together, singing songs and even sharing family meals, according to international research.</a:t>
            </a:r>
            <a:endParaRPr sz="2000" b="1" i="0" u="none">
              <a:solidFill>
                <a:schemeClr val="dk1"/>
              </a:solidFill>
              <a:latin typeface="Arial"/>
              <a:ea typeface="Arial"/>
              <a:cs typeface="Arial"/>
              <a:sym typeface="Arial"/>
            </a:endParaRPr>
          </a:p>
          <a:p>
            <a:pPr marL="182562" marR="0" lvl="0" indent="-182562" algn="l" rtl="0">
              <a:lnSpc>
                <a:spcPct val="100000"/>
              </a:lnSpc>
              <a:spcBef>
                <a:spcPts val="400"/>
              </a:spcBef>
              <a:spcAft>
                <a:spcPts val="0"/>
              </a:spcAft>
              <a:buClr>
                <a:schemeClr val="accent1"/>
              </a:buClr>
              <a:buSzPts val="1700"/>
              <a:buFont typeface="Arial"/>
              <a:buChar char="•"/>
            </a:pPr>
            <a:r>
              <a:rPr lang="en-US" sz="2000" b="1" i="0" u="none">
                <a:solidFill>
                  <a:schemeClr val="dk1"/>
                </a:solidFill>
                <a:latin typeface="Arial"/>
                <a:ea typeface="Arial"/>
                <a:cs typeface="Arial"/>
                <a:sym typeface="Arial"/>
              </a:rPr>
              <a:t>The Book Trust </a:t>
            </a:r>
            <a:r>
              <a:rPr lang="en-US" sz="2000" b="1"/>
              <a:t>2020</a:t>
            </a:r>
            <a:r>
              <a:rPr lang="en-US" sz="2000" b="1" i="0" u="none">
                <a:solidFill>
                  <a:schemeClr val="dk1"/>
                </a:solidFill>
                <a:latin typeface="Arial"/>
                <a:ea typeface="Arial"/>
                <a:cs typeface="Arial"/>
                <a:sym typeface="Arial"/>
              </a:rPr>
              <a:t> </a:t>
            </a:r>
            <a:endParaRPr/>
          </a:p>
          <a:p>
            <a:pPr marL="182562" marR="0" lvl="0" indent="-182562" algn="l" rtl="0">
              <a:lnSpc>
                <a:spcPct val="100000"/>
              </a:lnSpc>
              <a:spcBef>
                <a:spcPts val="400"/>
              </a:spcBef>
              <a:spcAft>
                <a:spcPts val="0"/>
              </a:spcAft>
              <a:buClr>
                <a:schemeClr val="accent1"/>
              </a:buClr>
              <a:buSzPts val="1700"/>
              <a:buFont typeface="Arial"/>
              <a:buChar char="•"/>
            </a:pPr>
            <a:r>
              <a:rPr lang="en-US" sz="2000" i="1"/>
              <a:t>Regularly reading to a child for the love of it provides a connection between parent and child from the very early days and helps build strong family ties. Lines from favourite stories enter the family lexicon. Families who enjoy reading together have more opportunities for discussion, developing empathy and attachment. Reading to their infant is one of the greatest gifts parents can give. By starting the journey of building a lifelong love of reading for pleasure, parents are giving their child the opportunity to be the best they can be: children who read for pleasure do better in a wide range of subjects at school and it also positively impacts children’s wellbeing.</a:t>
            </a:r>
            <a:endParaRPr sz="2000" b="1" i="1" u="none">
              <a:solidFill>
                <a:schemeClr val="dk1"/>
              </a:solidFill>
              <a:latin typeface="Arial"/>
              <a:ea typeface="Arial"/>
              <a:cs typeface="Arial"/>
              <a:sym typeface="Arial"/>
            </a:endParaRPr>
          </a:p>
          <a:p>
            <a:pPr marL="182563" marR="0" lvl="0" indent="-74613" algn="l" rtl="0">
              <a:lnSpc>
                <a:spcPct val="100000"/>
              </a:lnSpc>
              <a:spcBef>
                <a:spcPts val="400"/>
              </a:spcBef>
              <a:spcAft>
                <a:spcPts val="0"/>
              </a:spcAft>
              <a:buClr>
                <a:schemeClr val="accent1"/>
              </a:buClr>
              <a:buSzPts val="1700"/>
              <a:buFont typeface="Arial"/>
              <a:buNone/>
            </a:pPr>
            <a:endParaRPr sz="2000" b="1" i="1" u="none">
              <a:solidFill>
                <a:schemeClr val="dk1"/>
              </a:solidFill>
              <a:latin typeface="Arial"/>
              <a:ea typeface="Arial"/>
              <a:cs typeface="Arial"/>
              <a:sym typeface="Arial"/>
            </a:endParaRPr>
          </a:p>
        </p:txBody>
      </p:sp>
      <p:pic>
        <p:nvPicPr>
          <p:cNvPr id="304" name="Google Shape;304;p19"/>
          <p:cNvPicPr preferRelativeResize="0"/>
          <p:nvPr/>
        </p:nvPicPr>
        <p:blipFill rotWithShape="1">
          <a:blip r:embed="rId3">
            <a:alphaModFix/>
          </a:blip>
          <a:srcRect/>
          <a:stretch/>
        </p:blipFill>
        <p:spPr>
          <a:xfrm>
            <a:off x="6719850" y="3160674"/>
            <a:ext cx="2364950" cy="536650"/>
          </a:xfrm>
          <a:prstGeom prst="rect">
            <a:avLst/>
          </a:prstGeom>
          <a:noFill/>
          <a:ln>
            <a:noFill/>
          </a:ln>
        </p:spPr>
      </p:pic>
      <p:pic>
        <p:nvPicPr>
          <p:cNvPr id="305" name="Google Shape;305;p19"/>
          <p:cNvPicPr preferRelativeResize="0"/>
          <p:nvPr/>
        </p:nvPicPr>
        <p:blipFill rotWithShape="1">
          <a:blip r:embed="rId4">
            <a:alphaModFix/>
          </a:blip>
          <a:srcRect/>
          <a:stretch/>
        </p:blipFill>
        <p:spPr>
          <a:xfrm>
            <a:off x="7002700" y="345350"/>
            <a:ext cx="2141300" cy="2141300"/>
          </a:xfrm>
          <a:prstGeom prst="rect">
            <a:avLst/>
          </a:prstGeom>
          <a:noFill/>
          <a:ln>
            <a:noFill/>
          </a:ln>
        </p:spPr>
      </p:pic>
      <p:pic>
        <p:nvPicPr>
          <p:cNvPr id="306" name="Google Shape;306;p19"/>
          <p:cNvPicPr preferRelativeResize="0"/>
          <p:nvPr/>
        </p:nvPicPr>
        <p:blipFill rotWithShape="1">
          <a:blip r:embed="rId5">
            <a:alphaModFix/>
          </a:blip>
          <a:srcRect/>
          <a:stretch/>
        </p:blipFill>
        <p:spPr>
          <a:xfrm>
            <a:off x="88700" y="403750"/>
            <a:ext cx="2062072" cy="20829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g239832ddd5f_0_0"/>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Toilet Training </a:t>
            </a:r>
            <a:endParaRPr/>
          </a:p>
        </p:txBody>
      </p:sp>
      <p:pic>
        <p:nvPicPr>
          <p:cNvPr id="312" name="Google Shape;312;g239832ddd5f_0_0"/>
          <p:cNvPicPr preferRelativeResize="0"/>
          <p:nvPr/>
        </p:nvPicPr>
        <p:blipFill rotWithShape="1">
          <a:blip r:embed="rId3">
            <a:alphaModFix/>
          </a:blip>
          <a:srcRect/>
          <a:stretch/>
        </p:blipFill>
        <p:spPr>
          <a:xfrm>
            <a:off x="2247200" y="1561075"/>
            <a:ext cx="4650150" cy="47452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2445b79ede8_0_7"/>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NHS APP </a:t>
            </a:r>
            <a:endParaRPr/>
          </a:p>
        </p:txBody>
      </p:sp>
      <p:sp>
        <p:nvSpPr>
          <p:cNvPr id="318" name="Google Shape;318;g2445b79ede8_0_7"/>
          <p:cNvSpPr txBox="1">
            <a:spLocks noGrp="1"/>
          </p:cNvSpPr>
          <p:nvPr>
            <p:ph type="body" idx="1"/>
          </p:nvPr>
        </p:nvSpPr>
        <p:spPr>
          <a:xfrm>
            <a:off x="198950" y="1600200"/>
            <a:ext cx="3180300" cy="487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530"/>
              <a:buNone/>
            </a:pPr>
            <a:r>
              <a:rPr lang="en-US" sz="1500" b="1">
                <a:solidFill>
                  <a:srgbClr val="222222"/>
                </a:solidFill>
                <a:highlight>
                  <a:srgbClr val="FFFFFF"/>
                </a:highlight>
              </a:rPr>
              <a:t>This is a poster about the Growing Healthy 0-19 app. In the app there is a function called Health Chat which is our messaging service. If a parent/carer needs to contact a health visitor about anything at all they can use this function with their questions responded to during office hours, Monday to Friday. We would urge anyone to use this so they’re not waiting for a call back from their named health visitor who could be on annual leave or, in some instances, left the service.</a:t>
            </a:r>
            <a:endParaRPr sz="2800" b="1"/>
          </a:p>
        </p:txBody>
      </p:sp>
      <p:pic>
        <p:nvPicPr>
          <p:cNvPr id="319" name="Google Shape;319;g2445b79ede8_0_7"/>
          <p:cNvPicPr preferRelativeResize="0"/>
          <p:nvPr/>
        </p:nvPicPr>
        <p:blipFill rotWithShape="1">
          <a:blip r:embed="rId3">
            <a:alphaModFix/>
          </a:blip>
          <a:srcRect/>
          <a:stretch/>
        </p:blipFill>
        <p:spPr>
          <a:xfrm>
            <a:off x="3829050" y="0"/>
            <a:ext cx="5314950" cy="66865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355aca880f9_0_0"/>
          <p:cNvSpPr txBox="1">
            <a:spLocks noGrp="1"/>
          </p:cNvSpPr>
          <p:nvPr>
            <p:ph type="title"/>
          </p:nvPr>
        </p:nvSpPr>
        <p:spPr>
          <a:xfrm>
            <a:off x="457200" y="533400"/>
            <a:ext cx="8229600" cy="990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Health and Nutrition</a:t>
            </a:r>
            <a:endParaRPr/>
          </a:p>
        </p:txBody>
      </p:sp>
      <p:sp>
        <p:nvSpPr>
          <p:cNvPr id="325" name="Google Shape;325;g355aca880f9_0_0"/>
          <p:cNvSpPr txBox="1">
            <a:spLocks noGrp="1"/>
          </p:cNvSpPr>
          <p:nvPr>
            <p:ph type="body" idx="1"/>
          </p:nvPr>
        </p:nvSpPr>
        <p:spPr>
          <a:xfrm>
            <a:off x="457200" y="1600200"/>
            <a:ext cx="8229600" cy="4876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Nursery and Reception:</a:t>
            </a:r>
            <a:endParaRPr/>
          </a:p>
          <a:p>
            <a:pPr marL="0" lvl="0" indent="0" algn="l" rtl="0">
              <a:spcBef>
                <a:spcPts val="360"/>
              </a:spcBef>
              <a:spcAft>
                <a:spcPts val="0"/>
              </a:spcAft>
              <a:buNone/>
            </a:pPr>
            <a:endParaRPr/>
          </a:p>
          <a:p>
            <a:pPr marL="0" lvl="0" indent="0" algn="l" rtl="0">
              <a:spcBef>
                <a:spcPts val="360"/>
              </a:spcBef>
              <a:spcAft>
                <a:spcPts val="0"/>
              </a:spcAft>
              <a:buNone/>
            </a:pPr>
            <a:r>
              <a:rPr lang="en-US">
                <a:highlight>
                  <a:schemeClr val="lt1"/>
                </a:highlight>
              </a:rPr>
              <a:t>Water only (no juice or flavoured water)- school food and health policy in line with NHS guidance.</a:t>
            </a:r>
            <a:endParaRPr>
              <a:highlight>
                <a:schemeClr val="lt1"/>
              </a:highlight>
            </a:endParaRPr>
          </a:p>
          <a:p>
            <a:pPr marL="0" lvl="0" indent="0" algn="l" rtl="0">
              <a:spcBef>
                <a:spcPts val="360"/>
              </a:spcBef>
              <a:spcAft>
                <a:spcPts val="0"/>
              </a:spcAft>
              <a:buNone/>
            </a:pPr>
            <a:endParaRPr>
              <a:highlight>
                <a:schemeClr val="lt1"/>
              </a:highlight>
            </a:endParaRPr>
          </a:p>
          <a:p>
            <a:pPr marL="0" lvl="0" indent="0" algn="l" rtl="0">
              <a:spcBef>
                <a:spcPts val="360"/>
              </a:spcBef>
              <a:spcAft>
                <a:spcPts val="0"/>
              </a:spcAft>
              <a:buNone/>
            </a:pPr>
            <a:r>
              <a:rPr lang="en-US"/>
              <a:t>Snack  - in line with Nutrition guidance and Fruit for School Scheme.</a:t>
            </a:r>
            <a:endParaRPr/>
          </a:p>
          <a:p>
            <a:pPr marL="0" lvl="0" indent="0" algn="l" rtl="0">
              <a:spcBef>
                <a:spcPts val="360"/>
              </a:spcBef>
              <a:spcAft>
                <a:spcPts val="0"/>
              </a:spcAft>
              <a:buNone/>
            </a:pPr>
            <a:endParaRPr/>
          </a:p>
          <a:p>
            <a:pPr marL="0" lvl="0" indent="0" algn="l" rtl="0">
              <a:spcBef>
                <a:spcPts val="360"/>
              </a:spcBef>
              <a:spcAft>
                <a:spcPts val="0"/>
              </a:spcAft>
              <a:buNone/>
            </a:pPr>
            <a:r>
              <a:rPr lang="en-US"/>
              <a:t>Milk - free up to the term BEFORE they turn 5. After that, parents/carers have the option to purchase milk term by term. </a:t>
            </a:r>
            <a:endParaRPr/>
          </a:p>
          <a:p>
            <a:pPr marL="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0"/>
          <p:cNvSpPr txBox="1">
            <a:spLocks noGrp="1"/>
          </p:cNvSpPr>
          <p:nvPr>
            <p:ph type="body" idx="1"/>
          </p:nvPr>
        </p:nvSpPr>
        <p:spPr>
          <a:xfrm>
            <a:off x="468312" y="333375"/>
            <a:ext cx="8486775" cy="6335712"/>
          </a:xfrm>
          <a:prstGeom prst="rect">
            <a:avLst/>
          </a:prstGeom>
          <a:noFill/>
          <a:ln>
            <a:noFill/>
          </a:ln>
        </p:spPr>
        <p:txBody>
          <a:bodyPr spcFirstLastPara="1" wrap="square" lIns="91425" tIns="45700" rIns="91425" bIns="45700" anchor="t" anchorCtr="0">
            <a:noAutofit/>
          </a:bodyPr>
          <a:lstStyle/>
          <a:p>
            <a:pPr marL="182562" marR="0" lvl="0" indent="-182562" algn="l" rtl="0">
              <a:lnSpc>
                <a:spcPct val="100000"/>
              </a:lnSpc>
              <a:spcBef>
                <a:spcPts val="0"/>
              </a:spcBef>
              <a:spcAft>
                <a:spcPts val="0"/>
              </a:spcAft>
              <a:buClr>
                <a:schemeClr val="accent1"/>
              </a:buClr>
              <a:buSzPts val="2380"/>
              <a:buFont typeface="Arial"/>
              <a:buChar char="•"/>
            </a:pPr>
            <a:r>
              <a:rPr lang="en-US" sz="2800" b="1" i="0" u="none">
                <a:solidFill>
                  <a:schemeClr val="dk1"/>
                </a:solidFill>
                <a:latin typeface="Arial"/>
                <a:ea typeface="Arial"/>
                <a:cs typeface="Arial"/>
                <a:sym typeface="Arial"/>
              </a:rPr>
              <a:t>What makes Holywell Village First School unique?</a:t>
            </a:r>
            <a:endParaRPr sz="2400" b="0" i="0" u="none">
              <a:solidFill>
                <a:schemeClr val="dk1"/>
              </a:solidFill>
              <a:latin typeface="Arial"/>
              <a:ea typeface="Arial"/>
              <a:cs typeface="Arial"/>
              <a:sym typeface="Arial"/>
            </a:endParaRPr>
          </a:p>
          <a:p>
            <a:pPr marL="182562" marR="0" lvl="0" indent="-176212" algn="l" rtl="0">
              <a:lnSpc>
                <a:spcPct val="100000"/>
              </a:lnSpc>
              <a:spcBef>
                <a:spcPts val="480"/>
              </a:spcBef>
              <a:spcAft>
                <a:spcPts val="0"/>
              </a:spcAft>
              <a:buClr>
                <a:schemeClr val="accent1"/>
              </a:buClr>
              <a:buSzPts val="1940"/>
              <a:buFont typeface="Arial"/>
              <a:buChar char="•"/>
            </a:pPr>
            <a:r>
              <a:rPr lang="en-US" sz="2300" b="0" i="0" u="none">
                <a:solidFill>
                  <a:srgbClr val="FF0000"/>
                </a:solidFill>
                <a:latin typeface="Arial"/>
                <a:ea typeface="Arial"/>
                <a:cs typeface="Arial"/>
                <a:sym typeface="Arial"/>
              </a:rPr>
              <a:t>Outdoor, practical, physical, healthy, outward-looking, innovative  (Creative Curriculum, Seaton Valley Sports Partnership, </a:t>
            </a:r>
            <a:r>
              <a:rPr lang="en-US" sz="2300" b="1">
                <a:solidFill>
                  <a:srgbClr val="FF0000"/>
                </a:solidFill>
              </a:rPr>
              <a:t>Platinum </a:t>
            </a:r>
            <a:r>
              <a:rPr lang="en-US" sz="2300" b="1" i="0" u="none">
                <a:solidFill>
                  <a:srgbClr val="FF0000"/>
                </a:solidFill>
                <a:latin typeface="Arial"/>
                <a:ea typeface="Arial"/>
                <a:cs typeface="Arial"/>
                <a:sym typeface="Arial"/>
              </a:rPr>
              <a:t>Mark for Sport</a:t>
            </a:r>
            <a:r>
              <a:rPr lang="en-US" sz="2300" b="0" i="0" u="none">
                <a:solidFill>
                  <a:srgbClr val="FF0000"/>
                </a:solidFill>
                <a:latin typeface="Arial"/>
                <a:ea typeface="Arial"/>
                <a:cs typeface="Arial"/>
                <a:sym typeface="Arial"/>
              </a:rPr>
              <a:t>, </a:t>
            </a:r>
            <a:r>
              <a:rPr lang="en-US" sz="2300" b="1" i="0" u="none">
                <a:solidFill>
                  <a:srgbClr val="FFC000"/>
                </a:solidFill>
                <a:latin typeface="Arial"/>
                <a:ea typeface="Arial"/>
                <a:cs typeface="Arial"/>
                <a:sym typeface="Arial"/>
              </a:rPr>
              <a:t>Bike it Bronze award, </a:t>
            </a:r>
            <a:r>
              <a:rPr lang="en-US" sz="2300" b="0" i="0" u="none">
                <a:solidFill>
                  <a:srgbClr val="0070C0"/>
                </a:solidFill>
                <a:latin typeface="Arial"/>
                <a:ea typeface="Arial"/>
                <a:cs typeface="Arial"/>
                <a:sym typeface="Arial"/>
              </a:rPr>
              <a:t>Mastery in Maths school</a:t>
            </a:r>
            <a:r>
              <a:rPr lang="en-US" sz="2300" b="0" i="0" u="none">
                <a:solidFill>
                  <a:srgbClr val="FF0000"/>
                </a:solidFill>
                <a:latin typeface="Arial"/>
                <a:ea typeface="Arial"/>
                <a:cs typeface="Arial"/>
                <a:sym typeface="Arial"/>
              </a:rPr>
              <a:t>, research for education trusts (Newcast</a:t>
            </a:r>
            <a:r>
              <a:rPr lang="en-US" sz="2300">
                <a:solidFill>
                  <a:srgbClr val="FF0000"/>
                </a:solidFill>
              </a:rPr>
              <a:t>le</a:t>
            </a:r>
            <a:r>
              <a:rPr lang="en-US" sz="2300" b="0" i="0" u="none">
                <a:solidFill>
                  <a:srgbClr val="FF0000"/>
                </a:solidFill>
                <a:latin typeface="Arial"/>
                <a:ea typeface="Arial"/>
                <a:cs typeface="Arial"/>
                <a:sym typeface="Arial"/>
              </a:rPr>
              <a:t> </a:t>
            </a:r>
            <a:r>
              <a:rPr lang="en-US" sz="2300">
                <a:solidFill>
                  <a:srgbClr val="FF0000"/>
                </a:solidFill>
              </a:rPr>
              <a:t>R</a:t>
            </a:r>
            <a:r>
              <a:rPr lang="en-US" sz="2300" b="0" i="0" u="none">
                <a:solidFill>
                  <a:srgbClr val="FF0000"/>
                </a:solidFill>
                <a:latin typeface="Arial"/>
                <a:ea typeface="Arial"/>
                <a:cs typeface="Arial"/>
                <a:sym typeface="Arial"/>
              </a:rPr>
              <a:t>esearch School, Education </a:t>
            </a:r>
            <a:r>
              <a:rPr lang="en-US" sz="2300">
                <a:solidFill>
                  <a:srgbClr val="FF0000"/>
                </a:solidFill>
              </a:rPr>
              <a:t>endowment</a:t>
            </a:r>
            <a:r>
              <a:rPr lang="en-US" sz="2300" b="0" i="0" u="none">
                <a:solidFill>
                  <a:srgbClr val="FF0000"/>
                </a:solidFill>
                <a:latin typeface="Arial"/>
                <a:ea typeface="Arial"/>
                <a:cs typeface="Arial"/>
                <a:sym typeface="Arial"/>
              </a:rPr>
              <a:t> Fund)</a:t>
            </a:r>
            <a:endParaRPr sz="2300"/>
          </a:p>
          <a:p>
            <a:pPr marL="182562" marR="0" lvl="0" indent="-176212" algn="l" rtl="0">
              <a:lnSpc>
                <a:spcPct val="100000"/>
              </a:lnSpc>
              <a:spcBef>
                <a:spcPts val="480"/>
              </a:spcBef>
              <a:spcAft>
                <a:spcPts val="0"/>
              </a:spcAft>
              <a:buClr>
                <a:schemeClr val="accent1"/>
              </a:buClr>
              <a:buSzPts val="1940"/>
              <a:buFont typeface="Arial"/>
              <a:buChar char="•"/>
            </a:pPr>
            <a:r>
              <a:rPr lang="en-US" sz="2300" b="0" i="0" u="none">
                <a:solidFill>
                  <a:srgbClr val="00B050"/>
                </a:solidFill>
                <a:latin typeface="Arial"/>
                <a:ea typeface="Arial"/>
                <a:cs typeface="Arial"/>
                <a:sym typeface="Arial"/>
              </a:rPr>
              <a:t>A curriculum that is led by children’s interests</a:t>
            </a:r>
            <a:endParaRPr sz="2300"/>
          </a:p>
          <a:p>
            <a:pPr marL="182562" marR="0" lvl="0" indent="-176212" algn="l" rtl="0">
              <a:lnSpc>
                <a:spcPct val="100000"/>
              </a:lnSpc>
              <a:spcBef>
                <a:spcPts val="480"/>
              </a:spcBef>
              <a:spcAft>
                <a:spcPts val="0"/>
              </a:spcAft>
              <a:buClr>
                <a:schemeClr val="accent1"/>
              </a:buClr>
              <a:buSzPts val="1940"/>
              <a:buFont typeface="Arial"/>
              <a:buChar char="•"/>
            </a:pPr>
            <a:r>
              <a:rPr lang="en-US" sz="2300" b="0" i="0" u="none">
                <a:solidFill>
                  <a:srgbClr val="7030A0"/>
                </a:solidFill>
                <a:latin typeface="Arial"/>
                <a:ea typeface="Arial"/>
                <a:cs typeface="Arial"/>
                <a:sym typeface="Arial"/>
              </a:rPr>
              <a:t>Parental &amp; community involvement (church, pond, community centre, care home, allotments)</a:t>
            </a:r>
            <a:endParaRPr sz="2300"/>
          </a:p>
          <a:p>
            <a:pPr marL="182562" marR="0" lvl="0" indent="-176212" algn="l" rtl="0">
              <a:lnSpc>
                <a:spcPct val="100000"/>
              </a:lnSpc>
              <a:spcBef>
                <a:spcPts val="480"/>
              </a:spcBef>
              <a:spcAft>
                <a:spcPts val="0"/>
              </a:spcAft>
              <a:buClr>
                <a:schemeClr val="accent1"/>
              </a:buClr>
              <a:buSzPts val="1940"/>
              <a:buFont typeface="Arial"/>
              <a:buChar char="•"/>
            </a:pPr>
            <a:r>
              <a:rPr lang="en-US" sz="2300" b="0" i="0" u="none">
                <a:solidFill>
                  <a:srgbClr val="00B0F0"/>
                </a:solidFill>
                <a:latin typeface="Arial"/>
                <a:ea typeface="Arial"/>
                <a:cs typeface="Arial"/>
                <a:sym typeface="Arial"/>
              </a:rPr>
              <a:t>Active PTA who help us provide lots of ‘above and beyond’ experiences for children</a:t>
            </a:r>
            <a:endParaRPr sz="2300"/>
          </a:p>
          <a:p>
            <a:pPr marL="182562" marR="0" lvl="0" indent="-176212" algn="l" rtl="0">
              <a:lnSpc>
                <a:spcPct val="100000"/>
              </a:lnSpc>
              <a:spcBef>
                <a:spcPts val="480"/>
              </a:spcBef>
              <a:spcAft>
                <a:spcPts val="0"/>
              </a:spcAft>
              <a:buClr>
                <a:schemeClr val="accent1"/>
              </a:buClr>
              <a:buSzPts val="1940"/>
              <a:buFont typeface="Arial"/>
              <a:buChar char="•"/>
            </a:pPr>
            <a:r>
              <a:rPr lang="en-US" sz="2300" b="0" i="0" u="none">
                <a:solidFill>
                  <a:srgbClr val="002060"/>
                </a:solidFill>
                <a:latin typeface="Arial"/>
                <a:ea typeface="Arial"/>
                <a:cs typeface="Arial"/>
                <a:sym typeface="Arial"/>
              </a:rPr>
              <a:t>Safety is paramount – CEOP (e-safety)                ambassador, Anti-bullying awards, NSPCC</a:t>
            </a:r>
            <a:endParaRPr sz="2300"/>
          </a:p>
          <a:p>
            <a:pPr marL="182562" marR="0" lvl="0" indent="-176212" algn="l" rtl="0">
              <a:lnSpc>
                <a:spcPct val="100000"/>
              </a:lnSpc>
              <a:spcBef>
                <a:spcPts val="480"/>
              </a:spcBef>
              <a:spcAft>
                <a:spcPts val="0"/>
              </a:spcAft>
              <a:buClr>
                <a:schemeClr val="accent1"/>
              </a:buClr>
              <a:buSzPts val="1940"/>
              <a:buFont typeface="Arial"/>
              <a:buChar char="•"/>
            </a:pPr>
            <a:r>
              <a:rPr lang="en-US" sz="2300" b="1" i="0" u="none">
                <a:solidFill>
                  <a:srgbClr val="A53926"/>
                </a:solidFill>
                <a:latin typeface="Arial"/>
                <a:ea typeface="Arial"/>
                <a:cs typeface="Arial"/>
                <a:sym typeface="Arial"/>
              </a:rPr>
              <a:t>Happy children</a:t>
            </a:r>
            <a:r>
              <a:rPr lang="en-US" sz="2300" b="0" i="0" u="none">
                <a:solidFill>
                  <a:srgbClr val="A53926"/>
                </a:solidFill>
                <a:latin typeface="Arial"/>
                <a:ea typeface="Arial"/>
                <a:cs typeface="Arial"/>
                <a:sym typeface="Arial"/>
              </a:rPr>
              <a:t>!</a:t>
            </a:r>
            <a:endParaRPr sz="2300"/>
          </a:p>
          <a:p>
            <a:pPr marL="182563" marR="0" lvl="0" indent="-53023" algn="l" rtl="0">
              <a:lnSpc>
                <a:spcPct val="100000"/>
              </a:lnSpc>
              <a:spcBef>
                <a:spcPts val="480"/>
              </a:spcBef>
              <a:spcAft>
                <a:spcPts val="0"/>
              </a:spcAft>
              <a:buClr>
                <a:schemeClr val="accent1"/>
              </a:buClr>
              <a:buSzPts val="2040"/>
              <a:buFont typeface="Arial"/>
              <a:buNone/>
            </a:pPr>
            <a:endParaRPr sz="2400" b="0" i="0" u="none">
              <a:solidFill>
                <a:srgbClr val="A53926"/>
              </a:solidFill>
              <a:latin typeface="Arial"/>
              <a:ea typeface="Arial"/>
              <a:cs typeface="Arial"/>
              <a:sym typeface="Arial"/>
            </a:endParaRPr>
          </a:p>
        </p:txBody>
      </p:sp>
      <p:pic>
        <p:nvPicPr>
          <p:cNvPr id="331" name="Google Shape;331;p20"/>
          <p:cNvPicPr preferRelativeResize="0"/>
          <p:nvPr/>
        </p:nvPicPr>
        <p:blipFill>
          <a:blip r:embed="rId3">
            <a:alphaModFix/>
          </a:blip>
          <a:stretch>
            <a:fillRect/>
          </a:stretch>
        </p:blipFill>
        <p:spPr>
          <a:xfrm>
            <a:off x="6398870" y="4802701"/>
            <a:ext cx="2733350" cy="2055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4"/>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3600"/>
              <a:buFont typeface="Arial"/>
              <a:buNone/>
            </a:pPr>
            <a:r>
              <a:rPr lang="en-US" sz="3600" b="0" i="0" u="sng">
                <a:solidFill>
                  <a:schemeClr val="dk2"/>
                </a:solidFill>
                <a:latin typeface="Arial"/>
                <a:ea typeface="Arial"/>
                <a:cs typeface="Arial"/>
                <a:sym typeface="Arial"/>
              </a:rPr>
              <a:t>How we aim to deliver our vision </a:t>
            </a:r>
            <a:br>
              <a:rPr lang="en-US" sz="3600" b="0" i="0" u="none">
                <a:solidFill>
                  <a:schemeClr val="dk2"/>
                </a:solidFill>
                <a:latin typeface="Arial"/>
                <a:ea typeface="Arial"/>
                <a:cs typeface="Arial"/>
                <a:sym typeface="Arial"/>
              </a:rPr>
            </a:br>
            <a:endParaRPr/>
          </a:p>
        </p:txBody>
      </p:sp>
      <p:pic>
        <p:nvPicPr>
          <p:cNvPr id="100" name="Google Shape;100;p4"/>
          <p:cNvPicPr preferRelativeResize="0"/>
          <p:nvPr/>
        </p:nvPicPr>
        <p:blipFill rotWithShape="1">
          <a:blip r:embed="rId3">
            <a:alphaModFix/>
          </a:blip>
          <a:srcRect/>
          <a:stretch/>
        </p:blipFill>
        <p:spPr>
          <a:xfrm>
            <a:off x="5868144" y="4797152"/>
            <a:ext cx="3206164" cy="1800000"/>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8627"/>
              </a:srgbClr>
            </a:outerShdw>
          </a:effectLst>
        </p:spPr>
      </p:pic>
      <p:sp>
        <p:nvSpPr>
          <p:cNvPr id="101" name="Google Shape;101;p4"/>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accent1"/>
              </a:buClr>
              <a:buSzPts val="2040"/>
              <a:buFont typeface="Arial"/>
              <a:buNone/>
            </a:pPr>
            <a:r>
              <a:rPr lang="en-US" sz="2400" b="0" i="0" u="none">
                <a:solidFill>
                  <a:schemeClr val="dk1"/>
                </a:solidFill>
                <a:latin typeface="Arial"/>
                <a:ea typeface="Arial"/>
                <a:cs typeface="Arial"/>
                <a:sym typeface="Arial"/>
              </a:rPr>
              <a:t>We will:</a:t>
            </a:r>
            <a:endParaRPr/>
          </a:p>
          <a:p>
            <a:pPr marL="0" marR="0" lvl="0" indent="-129540" algn="l" rtl="0">
              <a:lnSpc>
                <a:spcPct val="100000"/>
              </a:lnSpc>
              <a:spcBef>
                <a:spcPts val="480"/>
              </a:spcBef>
              <a:spcAft>
                <a:spcPts val="0"/>
              </a:spcAft>
              <a:buClr>
                <a:schemeClr val="accent1"/>
              </a:buClr>
              <a:buSzPts val="2040"/>
              <a:buFont typeface="Arial"/>
              <a:buChar char="•"/>
            </a:pPr>
            <a:r>
              <a:rPr lang="en-US" sz="2400" b="0" i="0" u="none">
                <a:solidFill>
                  <a:schemeClr val="dk1"/>
                </a:solidFill>
                <a:latin typeface="Arial"/>
                <a:ea typeface="Arial"/>
                <a:cs typeface="Arial"/>
                <a:sym typeface="Arial"/>
              </a:rPr>
              <a:t>Provide a </a:t>
            </a:r>
            <a:r>
              <a:rPr lang="en-US" sz="2400" b="0" i="0" u="none">
                <a:solidFill>
                  <a:srgbClr val="7030A0"/>
                </a:solidFill>
                <a:latin typeface="Arial"/>
                <a:ea typeface="Arial"/>
                <a:cs typeface="Arial"/>
                <a:sym typeface="Arial"/>
              </a:rPr>
              <a:t>safe</a:t>
            </a:r>
            <a:r>
              <a:rPr lang="en-US" sz="2400" b="0" i="0" u="none">
                <a:solidFill>
                  <a:schemeClr val="dk1"/>
                </a:solidFill>
                <a:latin typeface="Arial"/>
                <a:ea typeface="Arial"/>
                <a:cs typeface="Arial"/>
                <a:sym typeface="Arial"/>
              </a:rPr>
              <a:t> environment where children will be challenged and encouraged to ‘have a go’</a:t>
            </a:r>
            <a:endParaRPr/>
          </a:p>
          <a:p>
            <a:pPr marL="0" marR="0" lvl="0" indent="-129540" algn="l" rtl="0">
              <a:lnSpc>
                <a:spcPct val="100000"/>
              </a:lnSpc>
              <a:spcBef>
                <a:spcPts val="480"/>
              </a:spcBef>
              <a:spcAft>
                <a:spcPts val="0"/>
              </a:spcAft>
              <a:buClr>
                <a:schemeClr val="accent1"/>
              </a:buClr>
              <a:buSzPts val="2040"/>
              <a:buFont typeface="Arial"/>
              <a:buChar char="•"/>
            </a:pPr>
            <a:r>
              <a:rPr lang="en-US" sz="2400" b="0" i="0" u="none">
                <a:solidFill>
                  <a:schemeClr val="dk1"/>
                </a:solidFill>
                <a:latin typeface="Arial"/>
                <a:ea typeface="Arial"/>
                <a:cs typeface="Arial"/>
                <a:sym typeface="Arial"/>
              </a:rPr>
              <a:t>Through our </a:t>
            </a:r>
            <a:r>
              <a:rPr lang="en-US" sz="2400" b="0" i="0" u="none">
                <a:solidFill>
                  <a:srgbClr val="7030A0"/>
                </a:solidFill>
                <a:latin typeface="Arial"/>
                <a:ea typeface="Arial"/>
                <a:cs typeface="Arial"/>
                <a:sym typeface="Arial"/>
              </a:rPr>
              <a:t>relationships</a:t>
            </a:r>
            <a:r>
              <a:rPr lang="en-US" sz="2400" b="0" i="0" u="none">
                <a:solidFill>
                  <a:schemeClr val="dk1"/>
                </a:solidFill>
                <a:latin typeface="Arial"/>
                <a:ea typeface="Arial"/>
                <a:cs typeface="Arial"/>
                <a:sym typeface="Arial"/>
              </a:rPr>
              <a:t> with each other we will be good role models</a:t>
            </a:r>
            <a:endParaRPr/>
          </a:p>
          <a:p>
            <a:pPr marL="0" marR="0" lvl="0" indent="-129540" algn="l" rtl="0">
              <a:lnSpc>
                <a:spcPct val="100000"/>
              </a:lnSpc>
              <a:spcBef>
                <a:spcPts val="480"/>
              </a:spcBef>
              <a:spcAft>
                <a:spcPts val="0"/>
              </a:spcAft>
              <a:buClr>
                <a:schemeClr val="accent1"/>
              </a:buClr>
              <a:buSzPts val="2040"/>
              <a:buFont typeface="Arial"/>
              <a:buChar char="•"/>
            </a:pPr>
            <a:r>
              <a:rPr lang="en-US" sz="2400" b="0" i="0" u="none">
                <a:solidFill>
                  <a:schemeClr val="dk1"/>
                </a:solidFill>
                <a:latin typeface="Arial"/>
                <a:ea typeface="Arial"/>
                <a:cs typeface="Arial"/>
                <a:sym typeface="Arial"/>
              </a:rPr>
              <a:t>Through our wider </a:t>
            </a:r>
            <a:r>
              <a:rPr lang="en-US" sz="2400" b="0" i="0" u="none">
                <a:solidFill>
                  <a:srgbClr val="7030A0"/>
                </a:solidFill>
                <a:latin typeface="Arial"/>
                <a:ea typeface="Arial"/>
                <a:cs typeface="Arial"/>
                <a:sym typeface="Arial"/>
              </a:rPr>
              <a:t>curriculum</a:t>
            </a:r>
            <a:r>
              <a:rPr lang="en-US" sz="2400" b="0" i="0" u="none">
                <a:solidFill>
                  <a:schemeClr val="dk1"/>
                </a:solidFill>
                <a:latin typeface="Arial"/>
                <a:ea typeface="Arial"/>
                <a:cs typeface="Arial"/>
                <a:sym typeface="Arial"/>
              </a:rPr>
              <a:t> children will develop good personal and social skills</a:t>
            </a:r>
            <a:endParaRPr/>
          </a:p>
          <a:p>
            <a:pPr marL="0" marR="0" lvl="0" indent="-129540" algn="l" rtl="0">
              <a:lnSpc>
                <a:spcPct val="100000"/>
              </a:lnSpc>
              <a:spcBef>
                <a:spcPts val="480"/>
              </a:spcBef>
              <a:spcAft>
                <a:spcPts val="0"/>
              </a:spcAft>
              <a:buClr>
                <a:schemeClr val="accent1"/>
              </a:buClr>
              <a:buSzPts val="2040"/>
              <a:buFont typeface="Arial"/>
              <a:buChar char="•"/>
            </a:pPr>
            <a:r>
              <a:rPr lang="en-US" sz="2400" b="0" i="0" u="none">
                <a:solidFill>
                  <a:schemeClr val="dk1"/>
                </a:solidFill>
                <a:latin typeface="Arial"/>
                <a:ea typeface="Arial"/>
                <a:cs typeface="Arial"/>
                <a:sym typeface="Arial"/>
              </a:rPr>
              <a:t>Foster strong, positive and long-lasting               </a:t>
            </a:r>
            <a:r>
              <a:rPr lang="en-US" sz="2400" b="0" i="0" u="none">
                <a:solidFill>
                  <a:srgbClr val="7030A0"/>
                </a:solidFill>
                <a:latin typeface="Arial"/>
                <a:ea typeface="Arial"/>
                <a:cs typeface="Arial"/>
                <a:sym typeface="Arial"/>
              </a:rPr>
              <a:t>partnerships</a:t>
            </a:r>
            <a:r>
              <a:rPr lang="en-US" sz="2400" b="0" i="0" u="none">
                <a:solidFill>
                  <a:schemeClr val="dk1"/>
                </a:solidFill>
                <a:latin typeface="Arial"/>
                <a:ea typeface="Arial"/>
                <a:cs typeface="Arial"/>
                <a:sym typeface="Arial"/>
              </a:rPr>
              <a:t> with parents, carers                                   and the wider community.</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g351917ca916_0_0"/>
          <p:cNvPicPr preferRelativeResize="0"/>
          <p:nvPr/>
        </p:nvPicPr>
        <p:blipFill>
          <a:blip r:embed="rId3">
            <a:alphaModFix/>
          </a:blip>
          <a:stretch>
            <a:fillRect/>
          </a:stretch>
        </p:blipFill>
        <p:spPr>
          <a:xfrm>
            <a:off x="0" y="533400"/>
            <a:ext cx="9090975" cy="59667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2ce7c20248c_0_0"/>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en-US"/>
              <a:t>Need more tips?</a:t>
            </a:r>
            <a:endParaRPr/>
          </a:p>
        </p:txBody>
      </p:sp>
      <p:sp>
        <p:nvSpPr>
          <p:cNvPr id="342" name="Google Shape;342;g2ce7c20248c_0_0"/>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530"/>
              <a:buNone/>
            </a:pPr>
            <a:r>
              <a:rPr lang="en-US" u="sng">
                <a:solidFill>
                  <a:schemeClr val="hlink"/>
                </a:solidFill>
                <a:hlinkClick r:id="rId3"/>
              </a:rPr>
              <a:t>BBC Bitesize</a:t>
            </a:r>
            <a:r>
              <a:rPr lang="en-US"/>
              <a:t> has a great site with short explanations about understanding starting school (staring Early Years &amp; Starting Primary School). </a:t>
            </a:r>
            <a:endParaRPr/>
          </a:p>
          <a:p>
            <a:pPr marL="0" lvl="0" indent="0" algn="l" rtl="0">
              <a:lnSpc>
                <a:spcPct val="100000"/>
              </a:lnSpc>
              <a:spcBef>
                <a:spcPts val="360"/>
              </a:spcBef>
              <a:spcAft>
                <a:spcPts val="0"/>
              </a:spcAft>
              <a:buSzPts val="1530"/>
              <a:buNone/>
            </a:pPr>
            <a:endParaRPr/>
          </a:p>
        </p:txBody>
      </p:sp>
      <p:pic>
        <p:nvPicPr>
          <p:cNvPr id="343" name="Google Shape;343;g2ce7c20248c_0_0"/>
          <p:cNvPicPr preferRelativeResize="0"/>
          <p:nvPr/>
        </p:nvPicPr>
        <p:blipFill>
          <a:blip r:embed="rId4">
            <a:alphaModFix/>
          </a:blip>
          <a:stretch>
            <a:fillRect/>
          </a:stretch>
        </p:blipFill>
        <p:spPr>
          <a:xfrm>
            <a:off x="1674025" y="2714828"/>
            <a:ext cx="6012375" cy="35454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21" descr="C:\Users\sarah.brett\AppData\Local\Microsoft\Windows\INetCache\IE\E5XDDJO7\Twitter-Help[1].jpg"/>
          <p:cNvPicPr preferRelativeResize="0"/>
          <p:nvPr/>
        </p:nvPicPr>
        <p:blipFill rotWithShape="1">
          <a:blip r:embed="rId3">
            <a:alphaModFix/>
          </a:blip>
          <a:srcRect/>
          <a:stretch/>
        </p:blipFill>
        <p:spPr>
          <a:xfrm>
            <a:off x="6886575" y="404812"/>
            <a:ext cx="1785937" cy="1916112"/>
          </a:xfrm>
          <a:prstGeom prst="rect">
            <a:avLst/>
          </a:prstGeom>
          <a:noFill/>
          <a:ln>
            <a:noFill/>
          </a:ln>
        </p:spPr>
      </p:pic>
      <p:sp>
        <p:nvSpPr>
          <p:cNvPr id="349" name="Google Shape;349;p21"/>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000"/>
              <a:buFont typeface="Arial"/>
              <a:buNone/>
            </a:pPr>
            <a:r>
              <a:rPr lang="en-US" sz="4000" b="0" i="0" u="none">
                <a:solidFill>
                  <a:schemeClr val="dk2"/>
                </a:solidFill>
                <a:latin typeface="Arial"/>
                <a:ea typeface="Arial"/>
                <a:cs typeface="Arial"/>
                <a:sym typeface="Arial"/>
              </a:rPr>
              <a:t>One final plea….</a:t>
            </a:r>
            <a:endParaRPr/>
          </a:p>
        </p:txBody>
      </p:sp>
      <p:sp>
        <p:nvSpPr>
          <p:cNvPr id="350" name="Google Shape;350;p21"/>
          <p:cNvSpPr txBox="1">
            <a:spLocks noGrp="1"/>
          </p:cNvSpPr>
          <p:nvPr>
            <p:ph type="body" idx="1"/>
          </p:nvPr>
        </p:nvSpPr>
        <p:spPr>
          <a:xfrm>
            <a:off x="250825" y="1363662"/>
            <a:ext cx="8435975" cy="5113337"/>
          </a:xfrm>
          <a:prstGeom prst="rect">
            <a:avLst/>
          </a:prstGeom>
          <a:noFill/>
          <a:ln>
            <a:noFill/>
          </a:ln>
        </p:spPr>
        <p:txBody>
          <a:bodyPr spcFirstLastPara="1" wrap="square" lIns="91425" tIns="45700" rIns="91425" bIns="45700" anchor="t" anchorCtr="0">
            <a:noAutofit/>
          </a:bodyPr>
          <a:lstStyle/>
          <a:p>
            <a:pPr marL="182562" marR="0" lvl="0" indent="-96202" algn="l" rtl="0">
              <a:lnSpc>
                <a:spcPct val="100000"/>
              </a:lnSpc>
              <a:spcBef>
                <a:spcPts val="0"/>
              </a:spcBef>
              <a:spcAft>
                <a:spcPts val="0"/>
              </a:spcAft>
              <a:buClr>
                <a:schemeClr val="accent1"/>
              </a:buClr>
              <a:buSzPts val="1360"/>
              <a:buFont typeface="Arial"/>
              <a:buNone/>
            </a:pPr>
            <a:endParaRPr sz="1600" b="0" i="0" u="none">
              <a:solidFill>
                <a:schemeClr val="dk1"/>
              </a:solidFill>
              <a:latin typeface="Arial"/>
              <a:ea typeface="Arial"/>
              <a:cs typeface="Arial"/>
              <a:sym typeface="Arial"/>
            </a:endParaRPr>
          </a:p>
          <a:p>
            <a:pPr marL="182562" marR="0" lvl="0" indent="-182562" algn="l" rtl="0">
              <a:lnSpc>
                <a:spcPct val="100000"/>
              </a:lnSpc>
              <a:spcBef>
                <a:spcPts val="320"/>
              </a:spcBef>
              <a:spcAft>
                <a:spcPts val="0"/>
              </a:spcAft>
              <a:buClr>
                <a:schemeClr val="accent1"/>
              </a:buClr>
              <a:buSzPts val="1360"/>
              <a:buFont typeface="Arial"/>
              <a:buChar char="•"/>
            </a:pPr>
            <a:r>
              <a:rPr lang="en-US" sz="1600" b="0" i="0" u="none">
                <a:solidFill>
                  <a:schemeClr val="dk1"/>
                </a:solidFill>
                <a:latin typeface="Arial"/>
                <a:ea typeface="Arial"/>
                <a:cs typeface="Arial"/>
                <a:sym typeface="Arial"/>
              </a:rPr>
              <a:t>As you may be aware, funding in schools is at crisis point. </a:t>
            </a:r>
            <a:endParaRPr/>
          </a:p>
          <a:p>
            <a:pPr marL="182562" marR="0" lvl="0" indent="-182562" algn="l" rtl="0">
              <a:lnSpc>
                <a:spcPct val="100000"/>
              </a:lnSpc>
              <a:spcBef>
                <a:spcPts val="400"/>
              </a:spcBef>
              <a:spcAft>
                <a:spcPts val="0"/>
              </a:spcAft>
              <a:buClr>
                <a:schemeClr val="accent1"/>
              </a:buClr>
              <a:buSzPts val="1700"/>
              <a:buFont typeface="Arial"/>
              <a:buChar char="•"/>
            </a:pPr>
            <a:r>
              <a:rPr lang="en-US" sz="2000" b="0" i="1" u="none">
                <a:solidFill>
                  <a:schemeClr val="dk1"/>
                </a:solidFill>
                <a:latin typeface="Arial"/>
                <a:ea typeface="Arial"/>
                <a:cs typeface="Arial"/>
                <a:sym typeface="Arial"/>
              </a:rPr>
              <a:t>How can you help?</a:t>
            </a:r>
            <a:endParaRPr/>
          </a:p>
          <a:p>
            <a:pPr marL="182562" marR="0" lvl="0" indent="-182562" algn="l" rtl="0">
              <a:lnSpc>
                <a:spcPct val="100000"/>
              </a:lnSpc>
              <a:spcBef>
                <a:spcPts val="320"/>
              </a:spcBef>
              <a:spcAft>
                <a:spcPts val="0"/>
              </a:spcAft>
              <a:buClr>
                <a:schemeClr val="accent1"/>
              </a:buClr>
              <a:buSzPts val="1360"/>
              <a:buFont typeface="Arial"/>
              <a:buChar char="•"/>
            </a:pPr>
            <a:r>
              <a:rPr lang="en-US" sz="1600" b="0" i="0" u="none">
                <a:solidFill>
                  <a:schemeClr val="dk1"/>
                </a:solidFill>
                <a:highlight>
                  <a:schemeClr val="lt1"/>
                </a:highlight>
                <a:latin typeface="Arial"/>
                <a:ea typeface="Arial"/>
                <a:cs typeface="Arial"/>
                <a:sym typeface="Arial"/>
              </a:rPr>
              <a:t>If you are in the following circumstance you can help school by applying for free school meals so school can claim Pupil Premium:</a:t>
            </a:r>
            <a:endParaRPr>
              <a:highlight>
                <a:schemeClr val="lt1"/>
              </a:highlight>
            </a:endParaRPr>
          </a:p>
          <a:p>
            <a:pPr marL="182562" marR="0" lvl="0" indent="-182562" algn="l" rtl="0">
              <a:lnSpc>
                <a:spcPct val="100000"/>
              </a:lnSpc>
              <a:spcBef>
                <a:spcPts val="320"/>
              </a:spcBef>
              <a:spcAft>
                <a:spcPts val="0"/>
              </a:spcAft>
              <a:buClr>
                <a:schemeClr val="accent1"/>
              </a:buClr>
              <a:buSzPts val="1360"/>
              <a:buFont typeface="Arial"/>
              <a:buChar char="•"/>
            </a:pPr>
            <a:r>
              <a:rPr lang="en-US" sz="1600" b="0" i="1" u="none">
                <a:solidFill>
                  <a:schemeClr val="dk1"/>
                </a:solidFill>
                <a:highlight>
                  <a:schemeClr val="lt1"/>
                </a:highlight>
                <a:latin typeface="Arial"/>
                <a:ea typeface="Arial"/>
                <a:cs typeface="Arial"/>
                <a:sym typeface="Arial"/>
              </a:rPr>
              <a:t>Income Support</a:t>
            </a:r>
            <a:endParaRPr>
              <a:highlight>
                <a:schemeClr val="lt1"/>
              </a:highlight>
            </a:endParaRPr>
          </a:p>
          <a:p>
            <a:pPr marL="182562" marR="0" lvl="0" indent="-182562" algn="l" rtl="0">
              <a:lnSpc>
                <a:spcPct val="100000"/>
              </a:lnSpc>
              <a:spcBef>
                <a:spcPts val="320"/>
              </a:spcBef>
              <a:spcAft>
                <a:spcPts val="0"/>
              </a:spcAft>
              <a:buClr>
                <a:schemeClr val="accent1"/>
              </a:buClr>
              <a:buSzPts val="1360"/>
              <a:buFont typeface="Arial"/>
              <a:buChar char="•"/>
            </a:pPr>
            <a:r>
              <a:rPr lang="en-US" sz="1600" b="0" i="1" u="none">
                <a:solidFill>
                  <a:schemeClr val="dk1"/>
                </a:solidFill>
                <a:highlight>
                  <a:schemeClr val="lt1"/>
                </a:highlight>
                <a:latin typeface="Arial"/>
                <a:ea typeface="Arial"/>
                <a:cs typeface="Arial"/>
                <a:sym typeface="Arial"/>
              </a:rPr>
              <a:t>income-based Jobseeker’s Allowance</a:t>
            </a:r>
            <a:endParaRPr>
              <a:highlight>
                <a:schemeClr val="lt1"/>
              </a:highlight>
            </a:endParaRPr>
          </a:p>
          <a:p>
            <a:pPr marL="182562" marR="0" lvl="0" indent="-182562" algn="l" rtl="0">
              <a:lnSpc>
                <a:spcPct val="100000"/>
              </a:lnSpc>
              <a:spcBef>
                <a:spcPts val="320"/>
              </a:spcBef>
              <a:spcAft>
                <a:spcPts val="0"/>
              </a:spcAft>
              <a:buClr>
                <a:schemeClr val="accent1"/>
              </a:buClr>
              <a:buSzPts val="1360"/>
              <a:buFont typeface="Arial"/>
              <a:buChar char="•"/>
            </a:pPr>
            <a:r>
              <a:rPr lang="en-US" sz="1600" b="0" i="1" u="none">
                <a:solidFill>
                  <a:schemeClr val="dk1"/>
                </a:solidFill>
                <a:highlight>
                  <a:schemeClr val="lt1"/>
                </a:highlight>
                <a:latin typeface="Arial"/>
                <a:ea typeface="Arial"/>
                <a:cs typeface="Arial"/>
                <a:sym typeface="Arial"/>
              </a:rPr>
              <a:t>income-related Employment and Support Allowance</a:t>
            </a:r>
            <a:endParaRPr>
              <a:highlight>
                <a:schemeClr val="lt1"/>
              </a:highlight>
            </a:endParaRPr>
          </a:p>
          <a:p>
            <a:pPr marL="182562" marR="0" lvl="0" indent="-182562" algn="l" rtl="0">
              <a:lnSpc>
                <a:spcPct val="100000"/>
              </a:lnSpc>
              <a:spcBef>
                <a:spcPts val="320"/>
              </a:spcBef>
              <a:spcAft>
                <a:spcPts val="0"/>
              </a:spcAft>
              <a:buClr>
                <a:schemeClr val="accent1"/>
              </a:buClr>
              <a:buSzPts val="1360"/>
              <a:buFont typeface="Arial"/>
              <a:buChar char="•"/>
            </a:pPr>
            <a:r>
              <a:rPr lang="en-US" sz="1600" b="0" i="1" u="none">
                <a:solidFill>
                  <a:schemeClr val="dk1"/>
                </a:solidFill>
                <a:highlight>
                  <a:schemeClr val="lt1"/>
                </a:highlight>
                <a:latin typeface="Arial"/>
                <a:ea typeface="Arial"/>
                <a:cs typeface="Arial"/>
                <a:sym typeface="Arial"/>
              </a:rPr>
              <a:t>support under Part VI of the Immigration and Asylum Act 1999</a:t>
            </a:r>
            <a:endParaRPr>
              <a:highlight>
                <a:schemeClr val="lt1"/>
              </a:highlight>
            </a:endParaRPr>
          </a:p>
          <a:p>
            <a:pPr marL="182562" marR="0" lvl="0" indent="-182562" algn="l" rtl="0">
              <a:lnSpc>
                <a:spcPct val="100000"/>
              </a:lnSpc>
              <a:spcBef>
                <a:spcPts val="320"/>
              </a:spcBef>
              <a:spcAft>
                <a:spcPts val="0"/>
              </a:spcAft>
              <a:buClr>
                <a:schemeClr val="accent1"/>
              </a:buClr>
              <a:buSzPts val="1360"/>
              <a:buFont typeface="Arial"/>
              <a:buChar char="•"/>
            </a:pPr>
            <a:r>
              <a:rPr lang="en-US" sz="1600" b="0" i="1" u="none">
                <a:solidFill>
                  <a:schemeClr val="dk1"/>
                </a:solidFill>
                <a:highlight>
                  <a:schemeClr val="lt1"/>
                </a:highlight>
                <a:latin typeface="Arial"/>
                <a:ea typeface="Arial"/>
                <a:cs typeface="Arial"/>
                <a:sym typeface="Arial"/>
              </a:rPr>
              <a:t>the guaranteed element of Pension Credit</a:t>
            </a:r>
            <a:endParaRPr>
              <a:highlight>
                <a:schemeClr val="lt1"/>
              </a:highlight>
            </a:endParaRPr>
          </a:p>
          <a:p>
            <a:pPr marL="182562" marR="0" lvl="0" indent="-182562" algn="l" rtl="0">
              <a:lnSpc>
                <a:spcPct val="100000"/>
              </a:lnSpc>
              <a:spcBef>
                <a:spcPts val="320"/>
              </a:spcBef>
              <a:spcAft>
                <a:spcPts val="0"/>
              </a:spcAft>
              <a:buClr>
                <a:schemeClr val="accent1"/>
              </a:buClr>
              <a:buSzPts val="1360"/>
              <a:buFont typeface="Arial"/>
              <a:buChar char="•"/>
            </a:pPr>
            <a:r>
              <a:rPr lang="en-US" sz="1600" b="0" i="1" u="none">
                <a:solidFill>
                  <a:schemeClr val="dk1"/>
                </a:solidFill>
                <a:highlight>
                  <a:schemeClr val="lt1"/>
                </a:highlight>
                <a:latin typeface="Arial"/>
                <a:ea typeface="Arial"/>
                <a:cs typeface="Arial"/>
                <a:sym typeface="Arial"/>
              </a:rPr>
              <a:t>Child Tax Credit (provided you’re not also entitled to Working Tax Credit and have an annual gross income of no more than £16,190)</a:t>
            </a:r>
            <a:endParaRPr>
              <a:highlight>
                <a:schemeClr val="lt1"/>
              </a:highlight>
            </a:endParaRPr>
          </a:p>
          <a:p>
            <a:pPr marL="182562" marR="0" lvl="0" indent="-182562" algn="l" rtl="0">
              <a:lnSpc>
                <a:spcPct val="100000"/>
              </a:lnSpc>
              <a:spcBef>
                <a:spcPts val="320"/>
              </a:spcBef>
              <a:spcAft>
                <a:spcPts val="0"/>
              </a:spcAft>
              <a:buClr>
                <a:schemeClr val="accent1"/>
              </a:buClr>
              <a:buSzPts val="1360"/>
              <a:buFont typeface="Arial"/>
              <a:buChar char="•"/>
            </a:pPr>
            <a:r>
              <a:rPr lang="en-US" sz="1600" b="0" i="1" u="none">
                <a:solidFill>
                  <a:schemeClr val="dk1"/>
                </a:solidFill>
                <a:highlight>
                  <a:schemeClr val="lt1"/>
                </a:highlight>
                <a:latin typeface="Arial"/>
                <a:ea typeface="Arial"/>
                <a:cs typeface="Arial"/>
                <a:sym typeface="Arial"/>
              </a:rPr>
              <a:t>Working Tax Credit run-on - paid for 4 weeks after you stop qualifying for Working Tax Credit</a:t>
            </a:r>
            <a:endParaRPr>
              <a:highlight>
                <a:schemeClr val="lt1"/>
              </a:highlight>
            </a:endParaRPr>
          </a:p>
          <a:p>
            <a:pPr marL="182562" marR="0" lvl="0" indent="-182562" algn="l" rtl="0">
              <a:lnSpc>
                <a:spcPct val="100000"/>
              </a:lnSpc>
              <a:spcBef>
                <a:spcPts val="320"/>
              </a:spcBef>
              <a:spcAft>
                <a:spcPts val="0"/>
              </a:spcAft>
              <a:buClr>
                <a:schemeClr val="accent1"/>
              </a:buClr>
              <a:buSzPts val="1360"/>
              <a:buFont typeface="Arial"/>
              <a:buChar char="•"/>
            </a:pPr>
            <a:r>
              <a:rPr lang="en-US" sz="1600" b="0" i="1" u="none">
                <a:solidFill>
                  <a:schemeClr val="dk1"/>
                </a:solidFill>
                <a:highlight>
                  <a:schemeClr val="lt1"/>
                </a:highlight>
                <a:latin typeface="Arial"/>
                <a:ea typeface="Arial"/>
                <a:cs typeface="Arial"/>
                <a:sym typeface="Arial"/>
              </a:rPr>
              <a:t>Universal Credit - if you apply on or after 1 April 2018 your household income must be less than £7,400 a year (after tax and not including any benefits you get)</a:t>
            </a:r>
            <a:endParaRPr>
              <a:highlight>
                <a:schemeClr val="lt1"/>
              </a:highlight>
            </a:endParaRPr>
          </a:p>
          <a:p>
            <a:pPr marL="182562" marR="0" lvl="0" indent="-96202" algn="l" rtl="0">
              <a:lnSpc>
                <a:spcPct val="100000"/>
              </a:lnSpc>
              <a:spcBef>
                <a:spcPts val="320"/>
              </a:spcBef>
              <a:spcAft>
                <a:spcPts val="0"/>
              </a:spcAft>
              <a:buClr>
                <a:schemeClr val="accent1"/>
              </a:buClr>
              <a:buSzPts val="1360"/>
              <a:buFont typeface="Arial"/>
              <a:buNone/>
            </a:pPr>
            <a:endParaRPr sz="1600" b="0" i="0" u="none">
              <a:solidFill>
                <a:schemeClr val="dk1"/>
              </a:solidFill>
              <a:latin typeface="Arial"/>
              <a:ea typeface="Arial"/>
              <a:cs typeface="Arial"/>
              <a:sym typeface="Arial"/>
            </a:endParaRPr>
          </a:p>
          <a:p>
            <a:pPr marL="182562" marR="0" lvl="0" indent="-182562" algn="l" rtl="0">
              <a:lnSpc>
                <a:spcPct val="100000"/>
              </a:lnSpc>
              <a:spcBef>
                <a:spcPts val="320"/>
              </a:spcBef>
              <a:spcAft>
                <a:spcPts val="0"/>
              </a:spcAft>
              <a:buClr>
                <a:schemeClr val="accent1"/>
              </a:buClr>
              <a:buSzPts val="1360"/>
              <a:buFont typeface="Arial"/>
              <a:buChar char="•"/>
            </a:pPr>
            <a:r>
              <a:rPr lang="en-US" sz="1600" b="1" i="0" u="none">
                <a:solidFill>
                  <a:schemeClr val="dk1"/>
                </a:solidFill>
                <a:latin typeface="Arial"/>
                <a:ea typeface="Arial"/>
                <a:cs typeface="Arial"/>
                <a:sym typeface="Arial"/>
              </a:rPr>
              <a:t>If you think you can help, please see Mrs Reed.</a:t>
            </a:r>
            <a:endParaRPr/>
          </a:p>
        </p:txBody>
      </p:sp>
      <p:pic>
        <p:nvPicPr>
          <p:cNvPr id="351" name="Google Shape;351;p21" descr="C:\Users\sarah.brett\AppData\Local\Microsoft\Windows\INetCache\IE\26H0T5QS\we-need-your-help-please[1].gif"/>
          <p:cNvPicPr preferRelativeResize="0"/>
          <p:nvPr/>
        </p:nvPicPr>
        <p:blipFill rotWithShape="1">
          <a:blip r:embed="rId4">
            <a:alphaModFix/>
          </a:blip>
          <a:srcRect/>
          <a:stretch/>
        </p:blipFill>
        <p:spPr>
          <a:xfrm>
            <a:off x="3705225" y="1703387"/>
            <a:ext cx="9525" cy="95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2"/>
          <p:cNvSpPr txBox="1">
            <a:spLocks noGrp="1"/>
          </p:cNvSpPr>
          <p:nvPr>
            <p:ph type="title"/>
          </p:nvPr>
        </p:nvSpPr>
        <p:spPr>
          <a:xfrm>
            <a:off x="6350" y="333375"/>
            <a:ext cx="3527425" cy="908050"/>
          </a:xfrm>
          <a:prstGeom prst="rect">
            <a:avLst/>
          </a:prstGeom>
          <a:noFill/>
          <a:ln>
            <a:noFill/>
          </a:ln>
        </p:spPr>
        <p:txBody>
          <a:bodyPr spcFirstLastPara="1" wrap="square" lIns="91425" tIns="45700" rIns="91425" bIns="45700" anchor="ctr" anchorCtr="1">
            <a:normAutofit/>
          </a:bodyPr>
          <a:lstStyle/>
          <a:p>
            <a:pPr marL="0" lvl="0" indent="0" algn="l" rtl="0">
              <a:lnSpc>
                <a:spcPct val="100000"/>
              </a:lnSpc>
              <a:spcBef>
                <a:spcPts val="0"/>
              </a:spcBef>
              <a:spcAft>
                <a:spcPts val="0"/>
              </a:spcAft>
              <a:buClr>
                <a:srgbClr val="0070C0"/>
              </a:buClr>
              <a:buSzPts val="4000"/>
              <a:buFont typeface="Arial"/>
              <a:buNone/>
            </a:pPr>
            <a:r>
              <a:rPr lang="en-US" sz="4000" b="0" i="0" u="none">
                <a:solidFill>
                  <a:srgbClr val="0070C0"/>
                </a:solidFill>
                <a:latin typeface="Arial"/>
                <a:ea typeface="Arial"/>
                <a:cs typeface="Arial"/>
                <a:sym typeface="Arial"/>
              </a:rPr>
              <a:t>Making</a:t>
            </a:r>
            <a:endParaRPr/>
          </a:p>
        </p:txBody>
      </p:sp>
      <p:sp>
        <p:nvSpPr>
          <p:cNvPr id="357" name="Google Shape;357;p22"/>
          <p:cNvSpPr txBox="1"/>
          <p:nvPr/>
        </p:nvSpPr>
        <p:spPr>
          <a:xfrm>
            <a:off x="5940425" y="981075"/>
            <a:ext cx="3527425" cy="908050"/>
          </a:xfrm>
          <a:prstGeom prst="rect">
            <a:avLst/>
          </a:prstGeom>
          <a:noFill/>
          <a:ln>
            <a:noFill/>
          </a:ln>
        </p:spPr>
        <p:txBody>
          <a:bodyPr spcFirstLastPara="1" wrap="square" lIns="91425" tIns="45700" rIns="91425" bIns="45700" anchor="ctr" anchorCtr="1">
            <a:noAutofit/>
          </a:bodyPr>
          <a:lstStyle/>
          <a:p>
            <a:pPr marL="0" marR="0" lvl="0" indent="0" algn="l" rtl="0">
              <a:lnSpc>
                <a:spcPct val="100000"/>
              </a:lnSpc>
              <a:spcBef>
                <a:spcPts val="0"/>
              </a:spcBef>
              <a:spcAft>
                <a:spcPts val="0"/>
              </a:spcAft>
              <a:buClr>
                <a:srgbClr val="0070C0"/>
              </a:buClr>
              <a:buSzPts val="4000"/>
              <a:buFont typeface="Tahoma"/>
              <a:buNone/>
            </a:pPr>
            <a:r>
              <a:rPr lang="en-US" sz="4000" b="0" i="0" u="none" strike="noStrike" cap="none">
                <a:solidFill>
                  <a:srgbClr val="0070C0"/>
                </a:solidFill>
                <a:latin typeface="Tahoma"/>
                <a:ea typeface="Tahoma"/>
                <a:cs typeface="Tahoma"/>
                <a:sym typeface="Tahoma"/>
              </a:rPr>
              <a:t>Learning</a:t>
            </a:r>
            <a:endParaRPr sz="1400" b="0" i="0" u="none" strike="noStrike" cap="none">
              <a:solidFill>
                <a:srgbClr val="000000"/>
              </a:solidFill>
              <a:latin typeface="Arial"/>
              <a:ea typeface="Arial"/>
              <a:cs typeface="Arial"/>
              <a:sym typeface="Arial"/>
            </a:endParaRPr>
          </a:p>
        </p:txBody>
      </p:sp>
      <p:sp>
        <p:nvSpPr>
          <p:cNvPr id="358" name="Google Shape;358;p22"/>
          <p:cNvSpPr txBox="1"/>
          <p:nvPr/>
        </p:nvSpPr>
        <p:spPr>
          <a:xfrm>
            <a:off x="3205162" y="2852737"/>
            <a:ext cx="3527425" cy="908050"/>
          </a:xfrm>
          <a:prstGeom prst="rect">
            <a:avLst/>
          </a:prstGeom>
          <a:noFill/>
          <a:ln>
            <a:noFill/>
          </a:ln>
        </p:spPr>
        <p:txBody>
          <a:bodyPr spcFirstLastPara="1" wrap="square" lIns="91425" tIns="45700" rIns="91425" bIns="45700" anchor="ctr" anchorCtr="1">
            <a:noAutofit/>
          </a:bodyPr>
          <a:lstStyle/>
          <a:p>
            <a:pPr marL="0" marR="0" lvl="0" indent="0" algn="l" rtl="0">
              <a:lnSpc>
                <a:spcPct val="100000"/>
              </a:lnSpc>
              <a:spcBef>
                <a:spcPts val="0"/>
              </a:spcBef>
              <a:spcAft>
                <a:spcPts val="0"/>
              </a:spcAft>
              <a:buClr>
                <a:srgbClr val="0070C0"/>
              </a:buClr>
              <a:buSzPts val="4000"/>
              <a:buFont typeface="Tahoma"/>
              <a:buNone/>
            </a:pPr>
            <a:r>
              <a:rPr lang="en-US" sz="4000" b="0" i="0" u="none" strike="noStrike" cap="none">
                <a:solidFill>
                  <a:srgbClr val="0070C0"/>
                </a:solidFill>
                <a:latin typeface="Tahoma"/>
                <a:ea typeface="Tahoma"/>
                <a:cs typeface="Tahoma"/>
                <a:sym typeface="Tahoma"/>
              </a:rPr>
              <a:t>an</a:t>
            </a:r>
            <a:endParaRPr sz="1400" b="0" i="0" u="none" strike="noStrike" cap="none">
              <a:solidFill>
                <a:srgbClr val="000000"/>
              </a:solidFill>
              <a:latin typeface="Arial"/>
              <a:ea typeface="Arial"/>
              <a:cs typeface="Arial"/>
              <a:sym typeface="Arial"/>
            </a:endParaRPr>
          </a:p>
        </p:txBody>
      </p:sp>
      <p:sp>
        <p:nvSpPr>
          <p:cNvPr id="359" name="Google Shape;359;p22"/>
          <p:cNvSpPr txBox="1"/>
          <p:nvPr/>
        </p:nvSpPr>
        <p:spPr>
          <a:xfrm>
            <a:off x="0" y="5157787"/>
            <a:ext cx="3527425" cy="908050"/>
          </a:xfrm>
          <a:prstGeom prst="rect">
            <a:avLst/>
          </a:prstGeom>
          <a:noFill/>
          <a:ln>
            <a:noFill/>
          </a:ln>
        </p:spPr>
        <p:txBody>
          <a:bodyPr spcFirstLastPara="1" wrap="square" lIns="91425" tIns="45700" rIns="91425" bIns="45700" anchor="ctr" anchorCtr="1">
            <a:noAutofit/>
          </a:bodyPr>
          <a:lstStyle/>
          <a:p>
            <a:pPr marL="0" marR="0" lvl="0" indent="0" algn="l" rtl="0">
              <a:lnSpc>
                <a:spcPct val="100000"/>
              </a:lnSpc>
              <a:spcBef>
                <a:spcPts val="0"/>
              </a:spcBef>
              <a:spcAft>
                <a:spcPts val="0"/>
              </a:spcAft>
              <a:buClr>
                <a:srgbClr val="0070C0"/>
              </a:buClr>
              <a:buSzPts val="4000"/>
              <a:buFont typeface="Tahoma"/>
              <a:buNone/>
            </a:pPr>
            <a:r>
              <a:rPr lang="en-US" sz="4000" b="0" i="0" u="none" strike="noStrike" cap="none">
                <a:solidFill>
                  <a:srgbClr val="0070C0"/>
                </a:solidFill>
                <a:latin typeface="Tahoma"/>
                <a:ea typeface="Tahoma"/>
                <a:cs typeface="Tahoma"/>
                <a:sym typeface="Tahoma"/>
              </a:rPr>
              <a:t>Adventure!</a:t>
            </a:r>
            <a:endParaRPr sz="1400" b="0" i="0" u="none" strike="noStrike" cap="none">
              <a:solidFill>
                <a:srgbClr val="000000"/>
              </a:solidFill>
              <a:latin typeface="Arial"/>
              <a:ea typeface="Arial"/>
              <a:cs typeface="Arial"/>
              <a:sym typeface="Arial"/>
            </a:endParaRPr>
          </a:p>
        </p:txBody>
      </p:sp>
      <p:pic>
        <p:nvPicPr>
          <p:cNvPr id="360" name="Google Shape;360;p22"/>
          <p:cNvPicPr preferRelativeResize="0"/>
          <p:nvPr/>
        </p:nvPicPr>
        <p:blipFill>
          <a:blip r:embed="rId3">
            <a:alphaModFix/>
          </a:blip>
          <a:stretch>
            <a:fillRect/>
          </a:stretch>
        </p:blipFill>
        <p:spPr>
          <a:xfrm>
            <a:off x="3440950" y="4622697"/>
            <a:ext cx="2868625" cy="1833728"/>
          </a:xfrm>
          <a:prstGeom prst="rect">
            <a:avLst/>
          </a:prstGeom>
          <a:solidFill>
            <a:srgbClr val="ECECEC"/>
          </a:solidFill>
          <a:ln w="190500" cap="sq" cmpd="sng">
            <a:solidFill>
              <a:srgbClr val="FFFFFF"/>
            </a:solidFill>
            <a:prstDash val="solid"/>
            <a:miter lim="8000"/>
            <a:headEnd type="none" w="sm" len="sm"/>
            <a:tailEnd type="none" w="sm" len="sm"/>
          </a:ln>
          <a:effectLst>
            <a:outerShdw blurRad="65000" dist="50800" dir="12900000" kx="195054" ky="144987" algn="tl" rotWithShape="0">
              <a:srgbClr val="000000">
                <a:alpha val="28630"/>
              </a:srgbClr>
            </a:outerShdw>
          </a:effectLst>
        </p:spPr>
      </p:pic>
      <p:pic>
        <p:nvPicPr>
          <p:cNvPr id="361" name="Google Shape;361;p22"/>
          <p:cNvPicPr preferRelativeResize="0"/>
          <p:nvPr/>
        </p:nvPicPr>
        <p:blipFill>
          <a:blip r:embed="rId4">
            <a:alphaModFix/>
          </a:blip>
          <a:stretch>
            <a:fillRect/>
          </a:stretch>
        </p:blipFill>
        <p:spPr>
          <a:xfrm>
            <a:off x="247195" y="2106409"/>
            <a:ext cx="1857385" cy="2400679"/>
          </a:xfrm>
          <a:prstGeom prst="rect">
            <a:avLst/>
          </a:prstGeom>
          <a:noFill/>
          <a:ln w="88900" cap="sq" cmpd="sng">
            <a:solidFill>
              <a:srgbClr val="FFFFFF"/>
            </a:solidFill>
            <a:prstDash val="solid"/>
            <a:miter lim="8000"/>
            <a:headEnd type="none" w="sm" len="sm"/>
            <a:tailEnd type="none" w="sm" len="sm"/>
          </a:ln>
          <a:effectLst>
            <a:outerShdw blurRad="254000" algn="tl" rotWithShape="0">
              <a:srgbClr val="000000">
                <a:alpha val="41570"/>
              </a:srgbClr>
            </a:outerShdw>
          </a:effectLst>
        </p:spPr>
      </p:pic>
      <p:pic>
        <p:nvPicPr>
          <p:cNvPr id="362" name="Google Shape;362;p22"/>
          <p:cNvPicPr preferRelativeResize="0"/>
          <p:nvPr/>
        </p:nvPicPr>
        <p:blipFill>
          <a:blip r:embed="rId5">
            <a:alphaModFix/>
          </a:blip>
          <a:stretch>
            <a:fillRect/>
          </a:stretch>
        </p:blipFill>
        <p:spPr>
          <a:xfrm>
            <a:off x="2758275" y="555555"/>
            <a:ext cx="2868626" cy="2143562"/>
          </a:xfrm>
          <a:prstGeom prst="rect">
            <a:avLst/>
          </a:prstGeom>
          <a:solidFill>
            <a:srgbClr val="ECECEC"/>
          </a:solidFill>
          <a:ln w="190500" cap="sq" cmpd="sng">
            <a:solidFill>
              <a:srgbClr val="FFFFFF"/>
            </a:solidFill>
            <a:prstDash val="solid"/>
            <a:miter lim="8000"/>
            <a:headEnd type="none" w="sm" len="sm"/>
            <a:tailEnd type="none" w="sm" len="sm"/>
          </a:ln>
          <a:effectLst>
            <a:outerShdw blurRad="65000" dist="50800" dir="12900000" kx="195054" ky="144987" algn="tl" rotWithShape="0">
              <a:srgbClr val="000000">
                <a:alpha val="28630"/>
              </a:srgbClr>
            </a:outerShdw>
          </a:effectLst>
        </p:spPr>
      </p:pic>
      <p:pic>
        <p:nvPicPr>
          <p:cNvPr id="363" name="Google Shape;363;p22"/>
          <p:cNvPicPr preferRelativeResize="0"/>
          <p:nvPr/>
        </p:nvPicPr>
        <p:blipFill>
          <a:blip r:embed="rId6">
            <a:alphaModFix/>
          </a:blip>
          <a:stretch>
            <a:fillRect/>
          </a:stretch>
        </p:blipFill>
        <p:spPr>
          <a:xfrm>
            <a:off x="7134225" y="2041525"/>
            <a:ext cx="1857375" cy="2453789"/>
          </a:xfrm>
          <a:prstGeom prst="rect">
            <a:avLst/>
          </a:prstGeom>
          <a:noFill/>
          <a:ln w="88900" cap="sq" cmpd="sng">
            <a:solidFill>
              <a:srgbClr val="FFFFFF"/>
            </a:solidFill>
            <a:prstDash val="solid"/>
            <a:miter lim="8000"/>
            <a:headEnd type="none" w="sm" len="sm"/>
            <a:tailEnd type="none" w="sm" len="sm"/>
          </a:ln>
          <a:effectLst>
            <a:outerShdw blurRad="254000" algn="tl" rotWithShape="0">
              <a:srgbClr val="000000">
                <a:alpha val="4157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7"/>
                                        </p:tgtEl>
                                        <p:attrNameLst>
                                          <p:attrName>style.visibility</p:attrName>
                                        </p:attrNameLst>
                                      </p:cBhvr>
                                      <p:to>
                                        <p:strVal val="visible"/>
                                      </p:to>
                                    </p:set>
                                    <p:animEffect transition="in" filter="fade">
                                      <p:cBhvr>
                                        <p:cTn id="7" dur="1000"/>
                                        <p:tgtEl>
                                          <p:spTgt spid="3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8"/>
                                        </p:tgtEl>
                                        <p:attrNameLst>
                                          <p:attrName>style.visibility</p:attrName>
                                        </p:attrNameLst>
                                      </p:cBhvr>
                                      <p:to>
                                        <p:strVal val="visible"/>
                                      </p:to>
                                    </p:set>
                                    <p:animEffect transition="in" filter="fade">
                                      <p:cBhvr>
                                        <p:cTn id="12" dur="1000"/>
                                        <p:tgtEl>
                                          <p:spTgt spid="3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9"/>
                                        </p:tgtEl>
                                        <p:attrNameLst>
                                          <p:attrName>style.visibility</p:attrName>
                                        </p:attrNameLst>
                                      </p:cBhvr>
                                      <p:to>
                                        <p:strVal val="visible"/>
                                      </p:to>
                                    </p:set>
                                    <p:animEffect transition="in" filter="fade">
                                      <p:cBhvr>
                                        <p:cTn id="17" dur="1000"/>
                                        <p:tgtEl>
                                          <p:spTgt spid="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5"/>
          <p:cNvPicPr preferRelativeResize="0"/>
          <p:nvPr/>
        </p:nvPicPr>
        <p:blipFill rotWithShape="1">
          <a:blip r:embed="rId3">
            <a:alphaModFix/>
          </a:blip>
          <a:srcRect/>
          <a:stretch/>
        </p:blipFill>
        <p:spPr>
          <a:xfrm>
            <a:off x="7027862" y="4149725"/>
            <a:ext cx="2089150" cy="2041525"/>
          </a:xfrm>
          <a:prstGeom prst="rect">
            <a:avLst/>
          </a:prstGeom>
          <a:noFill/>
          <a:ln>
            <a:noFill/>
          </a:ln>
        </p:spPr>
      </p:pic>
      <p:sp>
        <p:nvSpPr>
          <p:cNvPr id="107" name="Google Shape;107;p5"/>
          <p:cNvSpPr txBox="1">
            <a:spLocks noGrp="1"/>
          </p:cNvSpPr>
          <p:nvPr>
            <p:ph type="body" idx="1"/>
          </p:nvPr>
        </p:nvSpPr>
        <p:spPr>
          <a:xfrm>
            <a:off x="238125" y="404812"/>
            <a:ext cx="7467600" cy="5997575"/>
          </a:xfrm>
          <a:prstGeom prst="rect">
            <a:avLst/>
          </a:prstGeom>
          <a:noFill/>
          <a:ln>
            <a:noFill/>
          </a:ln>
        </p:spPr>
        <p:txBody>
          <a:bodyPr spcFirstLastPara="1" wrap="square" lIns="91425" tIns="45700" rIns="91425" bIns="45700" anchor="t" anchorCtr="0">
            <a:normAutofit fontScale="92500" lnSpcReduction="10000"/>
          </a:bodyPr>
          <a:lstStyle/>
          <a:p>
            <a:pPr marL="182562" marR="0" lvl="0" indent="-172847" algn="l" rtl="0">
              <a:lnSpc>
                <a:spcPct val="90000"/>
              </a:lnSpc>
              <a:spcBef>
                <a:spcPts val="0"/>
              </a:spcBef>
              <a:spcAft>
                <a:spcPts val="0"/>
              </a:spcAft>
              <a:buClr>
                <a:schemeClr val="accent1"/>
              </a:buClr>
              <a:buSzPct val="85000"/>
              <a:buChar char="•"/>
            </a:pPr>
            <a:r>
              <a:rPr lang="en-US" b="1"/>
              <a:t>OUR UNIQUE CURRICULUM IS KEY TO DELIVERING OUR VISION:</a:t>
            </a:r>
            <a:endParaRPr b="1"/>
          </a:p>
          <a:p>
            <a:pPr marL="182562" marR="0" lvl="0" indent="-172847" algn="l" rtl="0">
              <a:lnSpc>
                <a:spcPct val="90000"/>
              </a:lnSpc>
              <a:spcBef>
                <a:spcPts val="0"/>
              </a:spcBef>
              <a:spcAft>
                <a:spcPts val="0"/>
              </a:spcAft>
              <a:buClr>
                <a:schemeClr val="accent1"/>
              </a:buClr>
              <a:buSzPct val="85000"/>
              <a:buFont typeface="Arial"/>
              <a:buChar char="•"/>
            </a:pPr>
            <a:r>
              <a:rPr lang="en-US" sz="2400" b="0" i="0" u="none">
                <a:solidFill>
                  <a:schemeClr val="dk1"/>
                </a:solidFill>
                <a:latin typeface="Arial"/>
                <a:ea typeface="Arial"/>
                <a:cs typeface="Arial"/>
                <a:sym typeface="Arial"/>
              </a:rPr>
              <a:t>Deliver the </a:t>
            </a:r>
            <a:r>
              <a:rPr lang="en-US" sz="2400" b="0" i="0" u="none">
                <a:solidFill>
                  <a:srgbClr val="7030A0"/>
                </a:solidFill>
                <a:latin typeface="Arial"/>
                <a:ea typeface="Arial"/>
                <a:cs typeface="Arial"/>
                <a:sym typeface="Arial"/>
              </a:rPr>
              <a:t>National Curriculum </a:t>
            </a:r>
            <a:r>
              <a:rPr lang="en-US" sz="2400" b="0" i="0" u="none">
                <a:solidFill>
                  <a:schemeClr val="dk1"/>
                </a:solidFill>
                <a:latin typeface="Arial"/>
                <a:ea typeface="Arial"/>
                <a:cs typeface="Arial"/>
                <a:sym typeface="Arial"/>
              </a:rPr>
              <a:t>and Early </a:t>
            </a:r>
            <a:r>
              <a:rPr lang="en-US" sz="2400" b="0" i="0" u="none">
                <a:solidFill>
                  <a:srgbClr val="7030A0"/>
                </a:solidFill>
                <a:latin typeface="Arial"/>
                <a:ea typeface="Arial"/>
                <a:cs typeface="Arial"/>
                <a:sym typeface="Arial"/>
              </a:rPr>
              <a:t>Years Foundation Stage Curriculum</a:t>
            </a:r>
            <a:r>
              <a:rPr lang="en-US" sz="2400" b="0" i="0" u="none">
                <a:solidFill>
                  <a:schemeClr val="dk1"/>
                </a:solidFill>
                <a:latin typeface="Arial"/>
                <a:ea typeface="Arial"/>
                <a:cs typeface="Arial"/>
                <a:sym typeface="Arial"/>
              </a:rPr>
              <a:t>, as well as statutory PSHE and RE requirements, through a </a:t>
            </a:r>
            <a:r>
              <a:rPr lang="en-US" sz="2400" b="0" i="0" u="none">
                <a:solidFill>
                  <a:schemeClr val="dk1"/>
                </a:solidFill>
                <a:highlight>
                  <a:srgbClr val="D9EAD3"/>
                </a:highlight>
                <a:latin typeface="Arial"/>
                <a:ea typeface="Arial"/>
                <a:cs typeface="Arial"/>
                <a:sym typeface="Arial"/>
              </a:rPr>
              <a:t>creative </a:t>
            </a:r>
            <a:r>
              <a:rPr lang="en-US" sz="2400" b="0" i="0" u="none">
                <a:solidFill>
                  <a:schemeClr val="dk1"/>
                </a:solidFill>
                <a:latin typeface="Arial"/>
                <a:ea typeface="Arial"/>
                <a:cs typeface="Arial"/>
                <a:sym typeface="Arial"/>
              </a:rPr>
              <a:t>and </a:t>
            </a:r>
            <a:r>
              <a:rPr lang="en-US" sz="2400" b="0" i="0" u="none">
                <a:solidFill>
                  <a:schemeClr val="dk1"/>
                </a:solidFill>
                <a:highlight>
                  <a:srgbClr val="D9EAD3"/>
                </a:highlight>
                <a:latin typeface="Arial"/>
                <a:ea typeface="Arial"/>
                <a:cs typeface="Arial"/>
                <a:sym typeface="Arial"/>
              </a:rPr>
              <a:t>engaging </a:t>
            </a:r>
            <a:r>
              <a:rPr lang="en-US" sz="2400" b="0" i="0" u="none">
                <a:solidFill>
                  <a:schemeClr val="dk1"/>
                </a:solidFill>
                <a:latin typeface="Arial"/>
                <a:ea typeface="Arial"/>
                <a:cs typeface="Arial"/>
                <a:sym typeface="Arial"/>
              </a:rPr>
              <a:t>approach that </a:t>
            </a:r>
            <a:r>
              <a:rPr lang="en-US" sz="2400" b="0" i="0" u="none">
                <a:solidFill>
                  <a:schemeClr val="dk1"/>
                </a:solidFill>
                <a:highlight>
                  <a:srgbClr val="D9EAD3"/>
                </a:highlight>
                <a:latin typeface="Arial"/>
                <a:ea typeface="Arial"/>
                <a:cs typeface="Arial"/>
                <a:sym typeface="Arial"/>
              </a:rPr>
              <a:t>excites </a:t>
            </a:r>
            <a:r>
              <a:rPr lang="en-US" sz="2400" b="0" i="0" u="none">
                <a:solidFill>
                  <a:schemeClr val="dk1"/>
                </a:solidFill>
                <a:latin typeface="Arial"/>
                <a:ea typeface="Arial"/>
                <a:cs typeface="Arial"/>
                <a:sym typeface="Arial"/>
              </a:rPr>
              <a:t>and </a:t>
            </a:r>
            <a:r>
              <a:rPr lang="en-US" sz="2400" b="0" i="0" u="none">
                <a:solidFill>
                  <a:schemeClr val="dk1"/>
                </a:solidFill>
                <a:highlight>
                  <a:srgbClr val="D9EAD3"/>
                </a:highlight>
                <a:latin typeface="Arial"/>
                <a:ea typeface="Arial"/>
                <a:cs typeface="Arial"/>
                <a:sym typeface="Arial"/>
              </a:rPr>
              <a:t>motivates </a:t>
            </a:r>
            <a:r>
              <a:rPr lang="en-US" sz="2400" b="0" i="0" u="none">
                <a:solidFill>
                  <a:schemeClr val="dk1"/>
                </a:solidFill>
                <a:latin typeface="Arial"/>
                <a:ea typeface="Arial"/>
                <a:cs typeface="Arial"/>
                <a:sym typeface="Arial"/>
              </a:rPr>
              <a:t>children and staff</a:t>
            </a:r>
            <a:endParaRPr sz="2400" b="0" i="0" u="none">
              <a:solidFill>
                <a:schemeClr val="dk1"/>
              </a:solidFill>
              <a:latin typeface="Arial"/>
              <a:ea typeface="Arial"/>
              <a:cs typeface="Arial"/>
              <a:sym typeface="Arial"/>
            </a:endParaRPr>
          </a:p>
          <a:p>
            <a:pPr marL="182562" marR="0" lvl="0" indent="-142890" algn="l" rtl="0">
              <a:lnSpc>
                <a:spcPct val="90000"/>
              </a:lnSpc>
              <a:spcBef>
                <a:spcPts val="0"/>
              </a:spcBef>
              <a:spcAft>
                <a:spcPts val="0"/>
              </a:spcAft>
              <a:buSzPct val="63750"/>
              <a:buChar char="•"/>
            </a:pPr>
            <a:r>
              <a:rPr lang="en-US"/>
              <a:t>Be prepared to </a:t>
            </a:r>
            <a:r>
              <a:rPr lang="en-US">
                <a:solidFill>
                  <a:srgbClr val="674EA7"/>
                </a:solidFill>
              </a:rPr>
              <a:t>reflect </a:t>
            </a:r>
            <a:r>
              <a:rPr lang="en-US"/>
              <a:t>and </a:t>
            </a:r>
            <a:r>
              <a:rPr lang="en-US">
                <a:solidFill>
                  <a:srgbClr val="674EA7"/>
                </a:solidFill>
              </a:rPr>
              <a:t>refine </a:t>
            </a:r>
            <a:r>
              <a:rPr lang="en-US"/>
              <a:t>in the light of new information/intelligence</a:t>
            </a:r>
            <a:endParaRPr/>
          </a:p>
          <a:p>
            <a:pPr marL="182562" marR="0" lvl="0" indent="-172846" algn="l" rtl="0">
              <a:lnSpc>
                <a:spcPct val="90000"/>
              </a:lnSpc>
              <a:spcBef>
                <a:spcPts val="480"/>
              </a:spcBef>
              <a:spcAft>
                <a:spcPts val="0"/>
              </a:spcAft>
              <a:buClr>
                <a:schemeClr val="accent1"/>
              </a:buClr>
              <a:buSzPct val="85000"/>
              <a:buFont typeface="Arial"/>
              <a:buChar char="•"/>
            </a:pPr>
            <a:r>
              <a:rPr lang="en-US" sz="2400" b="0" i="0" u="none">
                <a:solidFill>
                  <a:schemeClr val="dk1"/>
                </a:solidFill>
                <a:highlight>
                  <a:srgbClr val="D9EAD3"/>
                </a:highlight>
                <a:latin typeface="Arial"/>
                <a:ea typeface="Arial"/>
                <a:cs typeface="Arial"/>
                <a:sym typeface="Arial"/>
              </a:rPr>
              <a:t>Prepare </a:t>
            </a:r>
            <a:r>
              <a:rPr lang="en-US" sz="2400" b="0" i="0" u="none">
                <a:solidFill>
                  <a:schemeClr val="dk1"/>
                </a:solidFill>
                <a:latin typeface="Arial"/>
                <a:ea typeface="Arial"/>
                <a:cs typeface="Arial"/>
                <a:sym typeface="Arial"/>
              </a:rPr>
              <a:t>our pupils for the future by ensuring the are taught the </a:t>
            </a:r>
            <a:r>
              <a:rPr lang="en-US" sz="2400" b="0" i="0" u="none">
                <a:solidFill>
                  <a:srgbClr val="7030A0"/>
                </a:solidFill>
                <a:latin typeface="Arial"/>
                <a:ea typeface="Arial"/>
                <a:cs typeface="Arial"/>
                <a:sym typeface="Arial"/>
              </a:rPr>
              <a:t>necessary English, maths and </a:t>
            </a:r>
            <a:r>
              <a:rPr lang="en-US">
                <a:solidFill>
                  <a:srgbClr val="7030A0"/>
                </a:solidFill>
              </a:rPr>
              <a:t>Computing </a:t>
            </a:r>
            <a:r>
              <a:rPr lang="en-US" sz="2400" b="0" i="0" u="none">
                <a:solidFill>
                  <a:srgbClr val="7030A0"/>
                </a:solidFill>
                <a:latin typeface="Arial"/>
                <a:ea typeface="Arial"/>
                <a:cs typeface="Arial"/>
                <a:sym typeface="Arial"/>
              </a:rPr>
              <a:t>skills </a:t>
            </a:r>
            <a:r>
              <a:rPr lang="en-US" sz="2400" b="0" i="0" u="none">
                <a:solidFill>
                  <a:schemeClr val="dk1"/>
                </a:solidFill>
                <a:latin typeface="Arial"/>
                <a:ea typeface="Arial"/>
                <a:cs typeface="Arial"/>
                <a:sym typeface="Arial"/>
              </a:rPr>
              <a:t>in order to meet the demands of the 21</a:t>
            </a:r>
            <a:r>
              <a:rPr lang="en-US" sz="2400" b="0" i="0" u="none" baseline="30000">
                <a:solidFill>
                  <a:schemeClr val="dk1"/>
                </a:solidFill>
                <a:latin typeface="Arial"/>
                <a:ea typeface="Arial"/>
                <a:cs typeface="Arial"/>
                <a:sym typeface="Arial"/>
              </a:rPr>
              <a:t>st</a:t>
            </a:r>
            <a:r>
              <a:rPr lang="en-US" sz="2400" b="0" i="0" u="none">
                <a:solidFill>
                  <a:schemeClr val="dk1"/>
                </a:solidFill>
                <a:latin typeface="Arial"/>
                <a:ea typeface="Arial"/>
                <a:cs typeface="Arial"/>
                <a:sym typeface="Arial"/>
              </a:rPr>
              <a:t> Century and beyond</a:t>
            </a:r>
            <a:endParaRPr/>
          </a:p>
          <a:p>
            <a:pPr marL="182562" marR="0" lvl="0" indent="-172846" algn="l" rtl="0">
              <a:lnSpc>
                <a:spcPct val="90000"/>
              </a:lnSpc>
              <a:spcBef>
                <a:spcPts val="480"/>
              </a:spcBef>
              <a:spcAft>
                <a:spcPts val="0"/>
              </a:spcAft>
              <a:buClr>
                <a:schemeClr val="accent1"/>
              </a:buClr>
              <a:buSzPct val="85000"/>
              <a:buFont typeface="Arial"/>
              <a:buChar char="•"/>
            </a:pPr>
            <a:r>
              <a:rPr lang="en-US" sz="2400" b="0" i="0" u="none">
                <a:solidFill>
                  <a:schemeClr val="dk1"/>
                </a:solidFill>
                <a:highlight>
                  <a:srgbClr val="D9EAD3"/>
                </a:highlight>
                <a:latin typeface="Arial"/>
                <a:ea typeface="Arial"/>
                <a:cs typeface="Arial"/>
                <a:sym typeface="Arial"/>
              </a:rPr>
              <a:t>Equip </a:t>
            </a:r>
            <a:r>
              <a:rPr lang="en-US" sz="2400" b="0" i="0" u="none">
                <a:solidFill>
                  <a:schemeClr val="dk1"/>
                </a:solidFill>
                <a:latin typeface="Arial"/>
                <a:ea typeface="Arial"/>
                <a:cs typeface="Arial"/>
                <a:sym typeface="Arial"/>
              </a:rPr>
              <a:t>our pupils with the </a:t>
            </a:r>
            <a:r>
              <a:rPr lang="en-US" sz="2400" b="0" i="0" u="none">
                <a:solidFill>
                  <a:schemeClr val="dk1"/>
                </a:solidFill>
                <a:highlight>
                  <a:srgbClr val="D9EAD3"/>
                </a:highlight>
                <a:latin typeface="Arial"/>
                <a:ea typeface="Arial"/>
                <a:cs typeface="Arial"/>
                <a:sym typeface="Arial"/>
              </a:rPr>
              <a:t>skills and knowledge </a:t>
            </a:r>
            <a:r>
              <a:rPr lang="en-US" sz="2400" b="0" i="0" u="none">
                <a:solidFill>
                  <a:schemeClr val="dk1"/>
                </a:solidFill>
                <a:latin typeface="Arial"/>
                <a:ea typeface="Arial"/>
                <a:cs typeface="Arial"/>
                <a:sym typeface="Arial"/>
              </a:rPr>
              <a:t>required to keep themselves </a:t>
            </a:r>
            <a:r>
              <a:rPr lang="en-US" sz="2400" b="0" i="0" u="none">
                <a:solidFill>
                  <a:srgbClr val="7030A0"/>
                </a:solidFill>
                <a:latin typeface="Arial"/>
                <a:ea typeface="Arial"/>
                <a:cs typeface="Arial"/>
                <a:sym typeface="Arial"/>
              </a:rPr>
              <a:t>healthy</a:t>
            </a:r>
            <a:r>
              <a:rPr lang="en-US" sz="2400" b="0" i="0" u="none">
                <a:solidFill>
                  <a:schemeClr val="dk1"/>
                </a:solidFill>
                <a:latin typeface="Arial"/>
                <a:ea typeface="Arial"/>
                <a:cs typeface="Arial"/>
                <a:sym typeface="Arial"/>
              </a:rPr>
              <a:t> and </a:t>
            </a:r>
            <a:r>
              <a:rPr lang="en-US" sz="2400" b="0" i="0" u="none">
                <a:solidFill>
                  <a:srgbClr val="674EA7"/>
                </a:solidFill>
                <a:latin typeface="Arial"/>
                <a:ea typeface="Arial"/>
                <a:cs typeface="Arial"/>
                <a:sym typeface="Arial"/>
              </a:rPr>
              <a:t>safe </a:t>
            </a:r>
            <a:r>
              <a:rPr lang="en-US" sz="2400" b="0" i="0" u="none">
                <a:solidFill>
                  <a:schemeClr val="dk1"/>
                </a:solidFill>
                <a:latin typeface="Arial"/>
                <a:ea typeface="Arial"/>
                <a:cs typeface="Arial"/>
                <a:sym typeface="Arial"/>
              </a:rPr>
              <a:t>in both the </a:t>
            </a:r>
            <a:r>
              <a:rPr lang="en-US" sz="2400" b="0" i="0" u="none">
                <a:solidFill>
                  <a:srgbClr val="7030A0"/>
                </a:solidFill>
                <a:latin typeface="Arial"/>
                <a:ea typeface="Arial"/>
                <a:cs typeface="Arial"/>
                <a:sym typeface="Arial"/>
              </a:rPr>
              <a:t>real and virtual world</a:t>
            </a:r>
            <a:endParaRPr/>
          </a:p>
          <a:p>
            <a:pPr marL="182562" marR="0" lvl="0" indent="-172846" algn="l" rtl="0">
              <a:lnSpc>
                <a:spcPct val="90000"/>
              </a:lnSpc>
              <a:spcBef>
                <a:spcPts val="480"/>
              </a:spcBef>
              <a:spcAft>
                <a:spcPts val="0"/>
              </a:spcAft>
              <a:buClr>
                <a:schemeClr val="accent1"/>
              </a:buClr>
              <a:buSzPct val="85000"/>
              <a:buFont typeface="Arial"/>
              <a:buChar char="•"/>
            </a:pPr>
            <a:r>
              <a:rPr lang="en-US" sz="2400" b="0" i="0" u="none">
                <a:solidFill>
                  <a:schemeClr val="dk1"/>
                </a:solidFill>
                <a:latin typeface="Arial"/>
                <a:ea typeface="Arial"/>
                <a:cs typeface="Arial"/>
                <a:sym typeface="Arial"/>
              </a:rPr>
              <a:t>Use </a:t>
            </a:r>
            <a:r>
              <a:rPr lang="en-US" sz="2400" b="0" i="0" u="none">
                <a:solidFill>
                  <a:srgbClr val="7030A0"/>
                </a:solidFill>
                <a:latin typeface="Arial"/>
                <a:ea typeface="Arial"/>
                <a:cs typeface="Arial"/>
                <a:sym typeface="Arial"/>
              </a:rPr>
              <a:t>data</a:t>
            </a:r>
            <a:r>
              <a:rPr lang="en-US" sz="2400" b="0" i="0" u="none">
                <a:solidFill>
                  <a:schemeClr val="dk1"/>
                </a:solidFill>
                <a:latin typeface="Arial"/>
                <a:ea typeface="Arial"/>
                <a:cs typeface="Arial"/>
                <a:sym typeface="Arial"/>
              </a:rPr>
              <a:t> and other appropriate information to </a:t>
            </a:r>
            <a:r>
              <a:rPr lang="en-US" sz="2400" b="0" i="0" u="none">
                <a:solidFill>
                  <a:schemeClr val="dk1"/>
                </a:solidFill>
                <a:highlight>
                  <a:srgbClr val="D9EAD3"/>
                </a:highlight>
                <a:latin typeface="Arial"/>
                <a:ea typeface="Arial"/>
                <a:cs typeface="Arial"/>
                <a:sym typeface="Arial"/>
              </a:rPr>
              <a:t>provide </a:t>
            </a:r>
            <a:r>
              <a:rPr lang="en-US" sz="2400" b="0" i="0" u="none">
                <a:solidFill>
                  <a:schemeClr val="dk1"/>
                </a:solidFill>
                <a:latin typeface="Arial"/>
                <a:ea typeface="Arial"/>
                <a:cs typeface="Arial"/>
                <a:sym typeface="Arial"/>
              </a:rPr>
              <a:t>for each unique pupil</a:t>
            </a:r>
            <a:r>
              <a:rPr lang="en-US"/>
              <a:t> based on their individual needs</a:t>
            </a:r>
            <a:endParaRPr/>
          </a:p>
          <a:p>
            <a:pPr marL="182562" marR="0" lvl="0" indent="-172846" algn="l" rtl="0">
              <a:lnSpc>
                <a:spcPct val="90000"/>
              </a:lnSpc>
              <a:spcBef>
                <a:spcPts val="480"/>
              </a:spcBef>
              <a:spcAft>
                <a:spcPts val="0"/>
              </a:spcAft>
              <a:buClr>
                <a:schemeClr val="accent1"/>
              </a:buClr>
              <a:buSzPct val="85000"/>
              <a:buFont typeface="Arial"/>
              <a:buChar char="•"/>
            </a:pPr>
            <a:r>
              <a:rPr lang="en-US" sz="2400" b="0" i="0" u="none">
                <a:solidFill>
                  <a:srgbClr val="7030A0"/>
                </a:solidFill>
                <a:latin typeface="Arial"/>
                <a:ea typeface="Arial"/>
                <a:cs typeface="Arial"/>
                <a:sym typeface="Arial"/>
              </a:rPr>
              <a:t>Listen and respond </a:t>
            </a:r>
            <a:r>
              <a:rPr lang="en-US" sz="2400" b="0" i="0" u="none">
                <a:solidFill>
                  <a:schemeClr val="dk1"/>
                </a:solidFill>
                <a:latin typeface="Arial"/>
                <a:ea typeface="Arial"/>
                <a:cs typeface="Arial"/>
                <a:sym typeface="Arial"/>
              </a:rPr>
              <a:t>appropriately to the views of pupils regarding </a:t>
            </a:r>
            <a:r>
              <a:rPr lang="en-US" sz="2400" b="0" i="0" u="none">
                <a:solidFill>
                  <a:schemeClr val="dk1"/>
                </a:solidFill>
                <a:highlight>
                  <a:srgbClr val="D9EAD3"/>
                </a:highlight>
                <a:latin typeface="Arial"/>
                <a:ea typeface="Arial"/>
                <a:cs typeface="Arial"/>
                <a:sym typeface="Arial"/>
              </a:rPr>
              <a:t>school life</a:t>
            </a:r>
            <a:r>
              <a:rPr lang="en-US" sz="2400" b="0" i="0" u="none">
                <a:solidFill>
                  <a:schemeClr val="dk1"/>
                </a:solidFill>
                <a:latin typeface="Arial"/>
                <a:ea typeface="Arial"/>
                <a:cs typeface="Arial"/>
                <a:sym typeface="Arial"/>
              </a:rPr>
              <a:t>.</a:t>
            </a:r>
            <a:endParaRPr/>
          </a:p>
          <a:p>
            <a:pPr marL="182563" marR="0" lvl="0" indent="-53023" algn="l" rtl="0">
              <a:lnSpc>
                <a:spcPct val="100000"/>
              </a:lnSpc>
              <a:spcBef>
                <a:spcPts val="480"/>
              </a:spcBef>
              <a:spcAft>
                <a:spcPts val="0"/>
              </a:spcAft>
              <a:buClr>
                <a:schemeClr val="accent1"/>
              </a:buClr>
              <a:buSzPct val="85000"/>
              <a:buFont typeface="Arial"/>
              <a:buNone/>
            </a:pPr>
            <a:endParaRPr sz="2400" b="0" i="0" u="non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351917ca916_0_17"/>
          <p:cNvSpPr txBox="1">
            <a:spLocks noGrp="1"/>
          </p:cNvSpPr>
          <p:nvPr>
            <p:ph type="title"/>
          </p:nvPr>
        </p:nvSpPr>
        <p:spPr>
          <a:xfrm>
            <a:off x="457200" y="533400"/>
            <a:ext cx="8229600" cy="990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OFSTED Jan 2025:</a:t>
            </a:r>
            <a:endParaRPr/>
          </a:p>
        </p:txBody>
      </p:sp>
      <p:sp>
        <p:nvSpPr>
          <p:cNvPr id="113" name="Google Shape;113;g351917ca916_0_17"/>
          <p:cNvSpPr txBox="1">
            <a:spLocks noGrp="1"/>
          </p:cNvSpPr>
          <p:nvPr>
            <p:ph type="body" idx="1"/>
          </p:nvPr>
        </p:nvSpPr>
        <p:spPr>
          <a:xfrm>
            <a:off x="278925" y="1359000"/>
            <a:ext cx="8229600" cy="4876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i="1"/>
              <a:t>The school’s ambitious curriculum gives all pupils many rich opportunities to develop new knowledge. For example, children use maps to plan out a cycle route to the coast. They then ride bikes on the trail they have planned. Pupils can remember previous learning in extraordinary detail. Over time, pupils learn to describe complex ideas extremely well. Pupils are very well prepared for the next stage in their education.</a:t>
            </a:r>
            <a:endParaRPr i="1"/>
          </a:p>
          <a:p>
            <a:pPr marL="0" lvl="0" indent="0" algn="l" rtl="0">
              <a:spcBef>
                <a:spcPts val="360"/>
              </a:spcBef>
              <a:spcAft>
                <a:spcPts val="0"/>
              </a:spcAft>
              <a:buNone/>
            </a:pPr>
            <a:r>
              <a:rPr lang="en-US" i="1" u="sng"/>
              <a:t>The highly ambitious curriculum has been well designed to support learning from the early years upwards</a:t>
            </a:r>
            <a:r>
              <a:rPr lang="en-US" i="1"/>
              <a:t>. The school offers pupils a wide range of valuable experiences that make learning memorable. </a:t>
            </a:r>
            <a:endParaRPr i="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a:spLocks noGrp="1"/>
          </p:cNvSpPr>
          <p:nvPr>
            <p:ph type="body" idx="1"/>
          </p:nvPr>
        </p:nvSpPr>
        <p:spPr>
          <a:xfrm>
            <a:off x="457200" y="1873250"/>
            <a:ext cx="8229600" cy="46037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1"/>
              </a:buClr>
              <a:buSzPts val="4590"/>
              <a:buFont typeface="Arial"/>
              <a:buNone/>
            </a:pPr>
            <a:r>
              <a:rPr lang="en-US" sz="5400" b="0" i="0" u="none">
                <a:solidFill>
                  <a:schemeClr val="dk1"/>
                </a:solidFill>
                <a:latin typeface="Arial"/>
                <a:ea typeface="Arial"/>
                <a:cs typeface="Arial"/>
                <a:sym typeface="Arial"/>
              </a:rPr>
              <a:t>WE WANT OUR CHILDREN TO BE THE BEST THAT THEY CAN BE</a:t>
            </a:r>
            <a:endParaRPr/>
          </a:p>
          <a:p>
            <a:pPr marL="182563" marR="0" lvl="0" indent="0" algn="l" rtl="0">
              <a:lnSpc>
                <a:spcPct val="100000"/>
              </a:lnSpc>
              <a:spcBef>
                <a:spcPts val="1080"/>
              </a:spcBef>
              <a:spcAft>
                <a:spcPts val="0"/>
              </a:spcAft>
              <a:buClr>
                <a:schemeClr val="accent1"/>
              </a:buClr>
              <a:buSzPts val="4590"/>
              <a:buFont typeface="Arial"/>
              <a:buNone/>
            </a:pPr>
            <a:endParaRPr sz="5400" b="0" i="0" u="none">
              <a:solidFill>
                <a:schemeClr val="dk1"/>
              </a:solidFill>
              <a:latin typeface="Arial"/>
              <a:ea typeface="Arial"/>
              <a:cs typeface="Arial"/>
              <a:sym typeface="Arial"/>
            </a:endParaRPr>
          </a:p>
        </p:txBody>
      </p:sp>
      <p:pic>
        <p:nvPicPr>
          <p:cNvPr id="119" name="Google Shape;119;p6"/>
          <p:cNvPicPr preferRelativeResize="0"/>
          <p:nvPr/>
        </p:nvPicPr>
        <p:blipFill rotWithShape="1">
          <a:blip r:embed="rId3">
            <a:alphaModFix/>
          </a:blip>
          <a:srcRect/>
          <a:stretch/>
        </p:blipFill>
        <p:spPr>
          <a:xfrm>
            <a:off x="2987675" y="5153025"/>
            <a:ext cx="3705225" cy="1228725"/>
          </a:xfrm>
          <a:prstGeom prst="rect">
            <a:avLst/>
          </a:prstGeom>
          <a:noFill/>
          <a:ln>
            <a:noFill/>
          </a:ln>
        </p:spPr>
      </p:pic>
      <p:pic>
        <p:nvPicPr>
          <p:cNvPr id="120" name="Google Shape;120;p6"/>
          <p:cNvPicPr preferRelativeResize="0"/>
          <p:nvPr/>
        </p:nvPicPr>
        <p:blipFill rotWithShape="1">
          <a:blip r:embed="rId4">
            <a:alphaModFix/>
          </a:blip>
          <a:srcRect/>
          <a:stretch/>
        </p:blipFill>
        <p:spPr>
          <a:xfrm>
            <a:off x="3447268" y="625506"/>
            <a:ext cx="2060836" cy="1247767"/>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1568"/>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7"/>
          <p:cNvSpPr txBox="1">
            <a:spLocks noGrp="1"/>
          </p:cNvSpPr>
          <p:nvPr>
            <p:ph type="title"/>
          </p:nvPr>
        </p:nvSpPr>
        <p:spPr>
          <a:xfrm>
            <a:off x="1116012" y="-100012"/>
            <a:ext cx="7793037" cy="1462087"/>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000"/>
              <a:buFont typeface="Arial"/>
              <a:buNone/>
            </a:pPr>
            <a:r>
              <a:rPr lang="en-US" sz="4000" b="0" i="0" u="none">
                <a:solidFill>
                  <a:schemeClr val="dk2"/>
                </a:solidFill>
                <a:latin typeface="Arial"/>
                <a:ea typeface="Arial"/>
                <a:cs typeface="Arial"/>
                <a:sym typeface="Arial"/>
              </a:rPr>
              <a:t>Key People</a:t>
            </a:r>
            <a:endParaRPr/>
          </a:p>
        </p:txBody>
      </p:sp>
      <p:sp>
        <p:nvSpPr>
          <p:cNvPr id="126" name="Google Shape;126;p7"/>
          <p:cNvSpPr txBox="1">
            <a:spLocks noGrp="1"/>
          </p:cNvSpPr>
          <p:nvPr>
            <p:ph type="body" idx="1"/>
          </p:nvPr>
        </p:nvSpPr>
        <p:spPr>
          <a:xfrm>
            <a:off x="539750" y="1412875"/>
            <a:ext cx="8415300" cy="5365500"/>
          </a:xfrm>
          <a:prstGeom prst="rect">
            <a:avLst/>
          </a:prstGeom>
          <a:noFill/>
          <a:ln>
            <a:noFill/>
          </a:ln>
        </p:spPr>
        <p:txBody>
          <a:bodyPr spcFirstLastPara="1" wrap="square" lIns="91425" tIns="45700" rIns="91425" bIns="45700" anchor="t" anchorCtr="0">
            <a:normAutofit/>
          </a:bodyPr>
          <a:lstStyle/>
          <a:p>
            <a:pPr marL="182562" marR="0" lvl="0" indent="-182562" algn="l" rtl="0">
              <a:lnSpc>
                <a:spcPct val="80000"/>
              </a:lnSpc>
              <a:spcBef>
                <a:spcPts val="0"/>
              </a:spcBef>
              <a:spcAft>
                <a:spcPts val="0"/>
              </a:spcAft>
              <a:buClr>
                <a:schemeClr val="accent1"/>
              </a:buClr>
              <a:buSzPts val="2040"/>
              <a:buFont typeface="Arial"/>
              <a:buNone/>
            </a:pPr>
            <a:r>
              <a:rPr lang="en-US" sz="2400" b="1" i="0" u="none">
                <a:solidFill>
                  <a:schemeClr val="hlink"/>
                </a:solidFill>
                <a:latin typeface="Arial"/>
                <a:ea typeface="Arial"/>
                <a:cs typeface="Arial"/>
                <a:sym typeface="Arial"/>
              </a:rPr>
              <a:t>Head Teacher &amp; Deputy:</a:t>
            </a:r>
            <a:endParaRPr/>
          </a:p>
          <a:p>
            <a:pPr marL="182562" marR="0" lvl="0" indent="-182562" algn="l" rtl="0">
              <a:lnSpc>
                <a:spcPct val="80000"/>
              </a:lnSpc>
              <a:spcBef>
                <a:spcPts val="480"/>
              </a:spcBef>
              <a:spcAft>
                <a:spcPts val="0"/>
              </a:spcAft>
              <a:buClr>
                <a:schemeClr val="accent1"/>
              </a:buClr>
              <a:buSzPts val="2040"/>
              <a:buFont typeface="Arial"/>
              <a:buChar char="•"/>
            </a:pPr>
            <a:r>
              <a:rPr lang="en-US" sz="2400" b="0" i="0" u="none">
                <a:solidFill>
                  <a:schemeClr val="dk1"/>
                </a:solidFill>
                <a:latin typeface="Arial"/>
                <a:ea typeface="Arial"/>
                <a:cs typeface="Arial"/>
                <a:sym typeface="Arial"/>
              </a:rPr>
              <a:t>Mrs Sarah Brett &amp; Mrs Samantha Endacott </a:t>
            </a:r>
            <a:endParaRPr/>
          </a:p>
          <a:p>
            <a:pPr marL="182562" marR="0" lvl="0" indent="-182562" algn="l" rtl="0">
              <a:lnSpc>
                <a:spcPct val="80000"/>
              </a:lnSpc>
              <a:spcBef>
                <a:spcPts val="480"/>
              </a:spcBef>
              <a:spcAft>
                <a:spcPts val="0"/>
              </a:spcAft>
              <a:buClr>
                <a:schemeClr val="accent1"/>
              </a:buClr>
              <a:buSzPts val="2040"/>
              <a:buFont typeface="Arial"/>
              <a:buChar char="•"/>
            </a:pPr>
            <a:r>
              <a:rPr lang="en-US" sz="2400" b="1" i="0" u="none">
                <a:solidFill>
                  <a:schemeClr val="hlink"/>
                </a:solidFill>
                <a:latin typeface="Arial"/>
                <a:ea typeface="Arial"/>
                <a:cs typeface="Arial"/>
                <a:sym typeface="Arial"/>
              </a:rPr>
              <a:t>Governors: </a:t>
            </a:r>
            <a:r>
              <a:rPr lang="en-US" sz="2400" b="1" i="0" u="none">
                <a:solidFill>
                  <a:srgbClr val="E69138"/>
                </a:solidFill>
                <a:latin typeface="Arial"/>
                <a:ea typeface="Arial"/>
                <a:cs typeface="Arial"/>
                <a:sym typeface="Arial"/>
              </a:rPr>
              <a:t>(wearing orange lanyards)</a:t>
            </a:r>
            <a:endParaRPr>
              <a:solidFill>
                <a:srgbClr val="E69138"/>
              </a:solidFill>
            </a:endParaRPr>
          </a:p>
          <a:p>
            <a:pPr marL="182562" marR="0" lvl="0" indent="-182562" algn="l" rtl="0">
              <a:lnSpc>
                <a:spcPct val="80000"/>
              </a:lnSpc>
              <a:spcBef>
                <a:spcPts val="480"/>
              </a:spcBef>
              <a:spcAft>
                <a:spcPts val="0"/>
              </a:spcAft>
              <a:buClr>
                <a:schemeClr val="accent1"/>
              </a:buClr>
              <a:buSzPts val="2040"/>
              <a:buFont typeface="Arial"/>
              <a:buChar char="•"/>
            </a:pPr>
            <a:r>
              <a:rPr lang="en-US" sz="2400" b="0" i="0" u="none">
                <a:solidFill>
                  <a:schemeClr val="dk1"/>
                </a:solidFill>
                <a:latin typeface="Arial"/>
                <a:ea typeface="Arial"/>
                <a:cs typeface="Arial"/>
                <a:sym typeface="Arial"/>
              </a:rPr>
              <a:t>Mr </a:t>
            </a:r>
            <a:r>
              <a:rPr lang="en-US"/>
              <a:t>Dave Anderson (parent) Mrs Angela Hall (Chair of Governors)  </a:t>
            </a:r>
            <a:r>
              <a:rPr lang="en-US" sz="2400" b="0" i="0" u="none">
                <a:solidFill>
                  <a:schemeClr val="dk1"/>
                </a:solidFill>
                <a:latin typeface="Arial"/>
                <a:ea typeface="Arial"/>
                <a:cs typeface="Arial"/>
                <a:sym typeface="Arial"/>
              </a:rPr>
              <a:t>Mr</a:t>
            </a:r>
            <a:r>
              <a:rPr lang="en-US"/>
              <a:t> Adrian Dougherty, (parent)</a:t>
            </a:r>
            <a:r>
              <a:rPr lang="en-US" sz="2400" b="0" i="0" u="none">
                <a:solidFill>
                  <a:schemeClr val="dk1"/>
                </a:solidFill>
                <a:latin typeface="Arial"/>
                <a:ea typeface="Arial"/>
                <a:cs typeface="Arial"/>
                <a:sym typeface="Arial"/>
              </a:rPr>
              <a:t>, Mrs Sandra Hogarth (staff) &amp; Mrs Samantha Endacott (teacher), Mrs A</a:t>
            </a:r>
            <a:r>
              <a:rPr lang="en-US"/>
              <a:t>my Douglas </a:t>
            </a:r>
            <a:r>
              <a:rPr lang="en-US" sz="2400" b="0" i="0" u="none">
                <a:solidFill>
                  <a:schemeClr val="dk1"/>
                </a:solidFill>
                <a:latin typeface="Arial"/>
                <a:ea typeface="Arial"/>
                <a:cs typeface="Arial"/>
                <a:sym typeface="Arial"/>
              </a:rPr>
              <a:t>(parent), </a:t>
            </a:r>
            <a:r>
              <a:rPr lang="en-US"/>
              <a:t>Mr Martin Swaffield (parent) Mrs Emma Williamson, Mrs Sarah Hornby (Parent Governor representative) </a:t>
            </a:r>
            <a:endParaRPr/>
          </a:p>
          <a:p>
            <a:pPr marL="182562" marR="0" lvl="0" indent="-182562" algn="l" rtl="0">
              <a:lnSpc>
                <a:spcPct val="80000"/>
              </a:lnSpc>
              <a:spcBef>
                <a:spcPts val="480"/>
              </a:spcBef>
              <a:spcAft>
                <a:spcPts val="0"/>
              </a:spcAft>
              <a:buClr>
                <a:schemeClr val="accent1"/>
              </a:buClr>
              <a:buSzPts val="2040"/>
              <a:buFont typeface="Arial"/>
              <a:buNone/>
            </a:pPr>
            <a:r>
              <a:rPr lang="en-US" sz="2400" b="1" i="0" u="none">
                <a:solidFill>
                  <a:schemeClr val="hlink"/>
                </a:solidFill>
                <a:latin typeface="Arial"/>
                <a:ea typeface="Arial"/>
                <a:cs typeface="Arial"/>
                <a:sym typeface="Arial"/>
              </a:rPr>
              <a:t>Office staff:</a:t>
            </a:r>
            <a:endParaRPr/>
          </a:p>
          <a:p>
            <a:pPr marL="182562" marR="0" lvl="0" indent="-182562" algn="l" rtl="0">
              <a:lnSpc>
                <a:spcPct val="80000"/>
              </a:lnSpc>
              <a:spcBef>
                <a:spcPts val="480"/>
              </a:spcBef>
              <a:spcAft>
                <a:spcPts val="0"/>
              </a:spcAft>
              <a:buClr>
                <a:schemeClr val="accent1"/>
              </a:buClr>
              <a:buSzPts val="2040"/>
              <a:buFont typeface="Arial"/>
              <a:buChar char="•"/>
            </a:pPr>
            <a:r>
              <a:rPr lang="en-US" sz="2400" b="0" i="0" u="none">
                <a:solidFill>
                  <a:schemeClr val="dk1"/>
                </a:solidFill>
                <a:latin typeface="Arial"/>
                <a:ea typeface="Arial"/>
                <a:cs typeface="Arial"/>
                <a:sym typeface="Arial"/>
              </a:rPr>
              <a:t>Mrs Emma Reed </a:t>
            </a:r>
            <a:r>
              <a:rPr lang="en-US"/>
              <a:t>- School Mananger</a:t>
            </a:r>
            <a:endParaRPr/>
          </a:p>
          <a:p>
            <a:pPr marL="182562" marR="0" lvl="0" indent="-182562" algn="l" rtl="0">
              <a:lnSpc>
                <a:spcPct val="80000"/>
              </a:lnSpc>
              <a:spcBef>
                <a:spcPts val="480"/>
              </a:spcBef>
              <a:spcAft>
                <a:spcPts val="0"/>
              </a:spcAft>
              <a:buClr>
                <a:schemeClr val="accent1"/>
              </a:buClr>
              <a:buSzPts val="2040"/>
              <a:buFont typeface="Arial"/>
              <a:buNone/>
            </a:pPr>
            <a:r>
              <a:rPr lang="en-US" sz="2400" b="1" i="0" u="none">
                <a:solidFill>
                  <a:schemeClr val="hlink"/>
                </a:solidFill>
                <a:latin typeface="Arial"/>
                <a:ea typeface="Arial"/>
                <a:cs typeface="Arial"/>
                <a:sym typeface="Arial"/>
              </a:rPr>
              <a:t>Nursery and Reception staff:</a:t>
            </a:r>
            <a:endParaRPr/>
          </a:p>
          <a:p>
            <a:pPr marL="182562" marR="0" lvl="0" indent="-182562" algn="l" rtl="0">
              <a:lnSpc>
                <a:spcPct val="80000"/>
              </a:lnSpc>
              <a:spcBef>
                <a:spcPts val="480"/>
              </a:spcBef>
              <a:spcAft>
                <a:spcPts val="0"/>
              </a:spcAft>
              <a:buClr>
                <a:schemeClr val="accent1"/>
              </a:buClr>
              <a:buSzPts val="2040"/>
              <a:buFont typeface="Arial"/>
              <a:buChar char="•"/>
            </a:pPr>
            <a:r>
              <a:rPr lang="en-US" sz="2400" b="0" i="0" u="none">
                <a:solidFill>
                  <a:schemeClr val="dk1"/>
                </a:solidFill>
                <a:highlight>
                  <a:schemeClr val="lt1"/>
                </a:highlight>
                <a:latin typeface="Arial"/>
                <a:ea typeface="Arial"/>
                <a:cs typeface="Arial"/>
                <a:sym typeface="Arial"/>
              </a:rPr>
              <a:t>M</a:t>
            </a:r>
            <a:r>
              <a:rPr lang="en-US">
                <a:highlight>
                  <a:schemeClr val="lt1"/>
                </a:highlight>
              </a:rPr>
              <a:t>r</a:t>
            </a:r>
            <a:r>
              <a:rPr lang="en-US" sz="2400" b="0" i="0" u="none">
                <a:solidFill>
                  <a:schemeClr val="dk1"/>
                </a:solidFill>
                <a:highlight>
                  <a:schemeClr val="lt1"/>
                </a:highlight>
                <a:latin typeface="Arial"/>
                <a:ea typeface="Arial"/>
                <a:cs typeface="Arial"/>
                <a:sym typeface="Arial"/>
              </a:rPr>
              <a:t>s Leanne </a:t>
            </a:r>
            <a:r>
              <a:rPr lang="en-US">
                <a:highlight>
                  <a:schemeClr val="lt1"/>
                </a:highlight>
              </a:rPr>
              <a:t>Saxton, Miss Caroline Orchard</a:t>
            </a:r>
            <a:r>
              <a:rPr lang="en-US" sz="2400" b="0" i="0" u="none">
                <a:solidFill>
                  <a:schemeClr val="dk1"/>
                </a:solidFill>
                <a:highlight>
                  <a:schemeClr val="lt1"/>
                </a:highlight>
                <a:latin typeface="Arial"/>
                <a:ea typeface="Arial"/>
                <a:cs typeface="Arial"/>
                <a:sym typeface="Arial"/>
              </a:rPr>
              <a:t>, Mrs </a:t>
            </a:r>
            <a:r>
              <a:rPr lang="en-US">
                <a:highlight>
                  <a:schemeClr val="lt1"/>
                </a:highlight>
              </a:rPr>
              <a:t>Joy Bramley</a:t>
            </a:r>
            <a:r>
              <a:rPr lang="en-US" sz="2400" b="0" i="0" u="none">
                <a:solidFill>
                  <a:schemeClr val="dk1"/>
                </a:solidFill>
                <a:highlight>
                  <a:schemeClr val="lt1"/>
                </a:highlight>
                <a:latin typeface="Arial"/>
                <a:ea typeface="Arial"/>
                <a:cs typeface="Arial"/>
                <a:sym typeface="Arial"/>
              </a:rPr>
              <a:t>,</a:t>
            </a:r>
            <a:r>
              <a:rPr lang="en-US">
                <a:highlight>
                  <a:schemeClr val="lt1"/>
                </a:highlight>
              </a:rPr>
              <a:t> </a:t>
            </a:r>
            <a:r>
              <a:rPr lang="en-US" sz="2400" b="0" i="0" u="none">
                <a:solidFill>
                  <a:schemeClr val="dk1"/>
                </a:solidFill>
                <a:highlight>
                  <a:schemeClr val="lt1"/>
                </a:highlight>
                <a:latin typeface="Arial"/>
                <a:ea typeface="Arial"/>
                <a:cs typeface="Arial"/>
                <a:sym typeface="Arial"/>
              </a:rPr>
              <a:t>&amp; Mrs Juliet Freel</a:t>
            </a:r>
            <a:endParaRPr>
              <a:highlight>
                <a:schemeClr val="lt1"/>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8"/>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3600"/>
              <a:buFont typeface="Arial"/>
              <a:buNone/>
            </a:pPr>
            <a:r>
              <a:rPr lang="en-US" sz="3600" b="0" i="0" u="none">
                <a:solidFill>
                  <a:schemeClr val="dk2"/>
                </a:solidFill>
                <a:latin typeface="Arial"/>
                <a:ea typeface="Arial"/>
                <a:cs typeface="Arial"/>
                <a:sym typeface="Arial"/>
              </a:rPr>
              <a:t>Parent Governors –What is their role in school?</a:t>
            </a:r>
            <a:endParaRPr/>
          </a:p>
        </p:txBody>
      </p:sp>
      <p:sp>
        <p:nvSpPr>
          <p:cNvPr id="132" name="Google Shape;132;p8"/>
          <p:cNvSpPr txBox="1">
            <a:spLocks noGrp="1"/>
          </p:cNvSpPr>
          <p:nvPr>
            <p:ph type="body" idx="1"/>
          </p:nvPr>
        </p:nvSpPr>
        <p:spPr>
          <a:xfrm>
            <a:off x="1182687" y="2017712"/>
            <a:ext cx="7772400" cy="4506912"/>
          </a:xfrm>
          <a:prstGeom prst="rect">
            <a:avLst/>
          </a:prstGeom>
          <a:noFill/>
          <a:ln>
            <a:noFill/>
          </a:ln>
        </p:spPr>
        <p:txBody>
          <a:bodyPr spcFirstLastPara="1" wrap="square" lIns="91425" tIns="45700" rIns="91425" bIns="45700" anchor="t" anchorCtr="0">
            <a:noAutofit/>
          </a:bodyPr>
          <a:lstStyle/>
          <a:p>
            <a:pPr marL="182562" marR="0" lvl="0" indent="-182562" algn="l" rtl="0">
              <a:lnSpc>
                <a:spcPct val="80000"/>
              </a:lnSpc>
              <a:spcBef>
                <a:spcPts val="0"/>
              </a:spcBef>
              <a:spcAft>
                <a:spcPts val="0"/>
              </a:spcAft>
              <a:buClr>
                <a:schemeClr val="accent1"/>
              </a:buClr>
              <a:buSzPts val="2380"/>
              <a:buFont typeface="Arial"/>
              <a:buChar char="•"/>
            </a:pPr>
            <a:r>
              <a:rPr lang="en-US" sz="2800" b="0" i="0" u="none">
                <a:solidFill>
                  <a:schemeClr val="dk1"/>
                </a:solidFill>
                <a:latin typeface="Arial"/>
                <a:ea typeface="Arial"/>
                <a:cs typeface="Arial"/>
                <a:sym typeface="Arial"/>
              </a:rPr>
              <a:t>Make strategic plans for school improvement</a:t>
            </a:r>
            <a:endParaRPr/>
          </a:p>
          <a:p>
            <a:pPr marL="182562" marR="0" lvl="0" indent="-182562" algn="l" rtl="0">
              <a:lnSpc>
                <a:spcPct val="80000"/>
              </a:lnSpc>
              <a:spcBef>
                <a:spcPts val="560"/>
              </a:spcBef>
              <a:spcAft>
                <a:spcPts val="0"/>
              </a:spcAft>
              <a:buClr>
                <a:schemeClr val="accent1"/>
              </a:buClr>
              <a:buSzPts val="2380"/>
              <a:buFont typeface="Arial"/>
              <a:buChar char="•"/>
            </a:pPr>
            <a:r>
              <a:rPr lang="en-US" sz="2800" b="0" i="0" u="none">
                <a:solidFill>
                  <a:schemeClr val="dk1"/>
                </a:solidFill>
                <a:latin typeface="Arial"/>
                <a:ea typeface="Arial"/>
                <a:cs typeface="Arial"/>
                <a:sym typeface="Arial"/>
              </a:rPr>
              <a:t>Formulate policies to make sure improvements happen</a:t>
            </a:r>
            <a:endParaRPr/>
          </a:p>
          <a:p>
            <a:pPr marL="182562" marR="0" lvl="0" indent="-182562" algn="l" rtl="0">
              <a:lnSpc>
                <a:spcPct val="80000"/>
              </a:lnSpc>
              <a:spcBef>
                <a:spcPts val="560"/>
              </a:spcBef>
              <a:spcAft>
                <a:spcPts val="0"/>
              </a:spcAft>
              <a:buClr>
                <a:schemeClr val="accent1"/>
              </a:buClr>
              <a:buSzPts val="2380"/>
              <a:buFont typeface="Arial"/>
              <a:buChar char="•"/>
            </a:pPr>
            <a:r>
              <a:rPr lang="en-US" sz="2800" b="0" i="0" u="none">
                <a:solidFill>
                  <a:schemeClr val="dk1"/>
                </a:solidFill>
                <a:latin typeface="Arial"/>
                <a:ea typeface="Arial"/>
                <a:cs typeface="Arial"/>
                <a:sym typeface="Arial"/>
              </a:rPr>
              <a:t>Visits into school to monitor and evaluate leadership and management</a:t>
            </a:r>
            <a:endParaRPr/>
          </a:p>
          <a:p>
            <a:pPr marL="182562" marR="0" lvl="0" indent="-182562" algn="l" rtl="0">
              <a:lnSpc>
                <a:spcPct val="80000"/>
              </a:lnSpc>
              <a:spcBef>
                <a:spcPts val="560"/>
              </a:spcBef>
              <a:spcAft>
                <a:spcPts val="0"/>
              </a:spcAft>
              <a:buClr>
                <a:schemeClr val="accent1"/>
              </a:buClr>
              <a:buSzPts val="2380"/>
              <a:buFont typeface="Arial"/>
              <a:buChar char="•"/>
            </a:pPr>
            <a:r>
              <a:rPr lang="en-US" sz="2800" b="0" i="0" u="none">
                <a:solidFill>
                  <a:schemeClr val="dk1"/>
                </a:solidFill>
                <a:latin typeface="Arial"/>
                <a:ea typeface="Arial"/>
                <a:cs typeface="Arial"/>
                <a:sym typeface="Arial"/>
              </a:rPr>
              <a:t>Visits into classes to monitor subject areas</a:t>
            </a:r>
            <a:endParaRPr/>
          </a:p>
          <a:p>
            <a:pPr marL="182562" marR="0" lvl="0" indent="-182562" algn="l" rtl="0">
              <a:lnSpc>
                <a:spcPct val="80000"/>
              </a:lnSpc>
              <a:spcBef>
                <a:spcPts val="560"/>
              </a:spcBef>
              <a:spcAft>
                <a:spcPts val="0"/>
              </a:spcAft>
              <a:buClr>
                <a:schemeClr val="accent1"/>
              </a:buClr>
              <a:buSzPts val="2380"/>
              <a:buFont typeface="Arial"/>
              <a:buChar char="•"/>
            </a:pPr>
            <a:r>
              <a:rPr lang="en-US" sz="2800" b="0" i="0" u="none">
                <a:solidFill>
                  <a:schemeClr val="dk1"/>
                </a:solidFill>
                <a:latin typeface="Arial"/>
                <a:ea typeface="Arial"/>
                <a:cs typeface="Arial"/>
                <a:sym typeface="Arial"/>
              </a:rPr>
              <a:t>Check data, performance management etc</a:t>
            </a:r>
            <a:endParaRPr/>
          </a:p>
          <a:p>
            <a:pPr marL="182562" marR="0" lvl="0" indent="-182562" algn="l" rtl="0">
              <a:lnSpc>
                <a:spcPct val="80000"/>
              </a:lnSpc>
              <a:spcBef>
                <a:spcPts val="560"/>
              </a:spcBef>
              <a:spcAft>
                <a:spcPts val="0"/>
              </a:spcAft>
              <a:buClr>
                <a:schemeClr val="accent1"/>
              </a:buClr>
              <a:buSzPts val="2380"/>
              <a:buFont typeface="Arial"/>
              <a:buChar char="•"/>
            </a:pPr>
            <a:r>
              <a:rPr lang="en-US" sz="2800" b="0" i="0" u="none">
                <a:solidFill>
                  <a:schemeClr val="dk1"/>
                </a:solidFill>
                <a:latin typeface="Arial"/>
                <a:ea typeface="Arial"/>
                <a:cs typeface="Arial"/>
                <a:sym typeface="Arial"/>
              </a:rPr>
              <a:t>Give a parental viewpoint to inform decision-making in school</a:t>
            </a:r>
            <a:endParaRPr/>
          </a:p>
          <a:p>
            <a:pPr marL="182562" marR="0" lvl="0" indent="-182562" algn="l" rtl="0">
              <a:lnSpc>
                <a:spcPct val="80000"/>
              </a:lnSpc>
              <a:spcBef>
                <a:spcPts val="560"/>
              </a:spcBef>
              <a:spcAft>
                <a:spcPts val="0"/>
              </a:spcAft>
              <a:buClr>
                <a:schemeClr val="accent1"/>
              </a:buClr>
              <a:buSzPts val="2380"/>
              <a:buFont typeface="Arial"/>
              <a:buChar char="•"/>
            </a:pPr>
            <a:r>
              <a:rPr lang="en-US" sz="2800" b="0" i="0" u="none">
                <a:solidFill>
                  <a:schemeClr val="dk1"/>
                </a:solidFill>
                <a:latin typeface="Arial"/>
                <a:ea typeface="Arial"/>
                <a:cs typeface="Arial"/>
                <a:sym typeface="Arial"/>
              </a:rPr>
              <a:t>Respond to parental queries on behalf of the </a:t>
            </a:r>
            <a:r>
              <a:rPr lang="en-US" sz="2800"/>
              <a:t>governing</a:t>
            </a:r>
            <a:r>
              <a:rPr lang="en-US" sz="2800" b="0" i="0" u="none">
                <a:solidFill>
                  <a:schemeClr val="dk1"/>
                </a:solidFill>
                <a:latin typeface="Arial"/>
                <a:ea typeface="Arial"/>
                <a:cs typeface="Arial"/>
                <a:sym typeface="Arial"/>
              </a:rPr>
              <a:t> </a:t>
            </a:r>
            <a:r>
              <a:rPr lang="en-US" sz="2800"/>
              <a:t>body- formal and informal</a:t>
            </a:r>
            <a:endParaRPr/>
          </a:p>
        </p:txBody>
      </p:sp>
    </p:spTree>
  </p:cSld>
  <p:clrMapOvr>
    <a:masterClrMapping/>
  </p:clrMapOvr>
</p:sld>
</file>

<file path=ppt/theme/theme1.xml><?xml version="1.0" encoding="utf-8"?>
<a:theme xmlns:a="http://schemas.openxmlformats.org/drawingml/2006/main" name="1_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TotalTime>
  <Words>3172</Words>
  <Application>Microsoft Office PowerPoint</Application>
  <PresentationFormat>On-screen Show (4:3)</PresentationFormat>
  <Paragraphs>224</Paragraphs>
  <Slides>43</Slides>
  <Notes>43</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43</vt:i4>
      </vt:variant>
    </vt:vector>
  </HeadingPairs>
  <TitlesOfParts>
    <vt:vector size="47" baseType="lpstr">
      <vt:lpstr>Tahoma</vt:lpstr>
      <vt:lpstr>Arial</vt:lpstr>
      <vt:lpstr>1_Clarity</vt:lpstr>
      <vt:lpstr>Clarity</vt:lpstr>
      <vt:lpstr>WELCOME MEETING FOR PARENTS OF CHILDREN STARTING SCHOOL IN SEPTEMBER 2025</vt:lpstr>
      <vt:lpstr>Our vision for pupils at our school: </vt:lpstr>
      <vt:lpstr>Our Ethos </vt:lpstr>
      <vt:lpstr>How we aim to deliver our vision  </vt:lpstr>
      <vt:lpstr>PowerPoint Presentation</vt:lpstr>
      <vt:lpstr>OFSTED Jan 2025:</vt:lpstr>
      <vt:lpstr>PowerPoint Presentation</vt:lpstr>
      <vt:lpstr>Key People</vt:lpstr>
      <vt:lpstr>Parent Governors –What is their role in school?</vt:lpstr>
      <vt:lpstr>Nursery Staff</vt:lpstr>
      <vt:lpstr>Reception Staff</vt:lpstr>
      <vt:lpstr>Wraparound care: our onsite partner is:</vt:lpstr>
      <vt:lpstr>The boring bits …</vt:lpstr>
      <vt:lpstr>PowerPoint Presentation</vt:lpstr>
      <vt:lpstr>Holidays</vt:lpstr>
      <vt:lpstr>PowerPoint Presentation</vt:lpstr>
      <vt:lpstr>Punctuality</vt:lpstr>
      <vt:lpstr>PowerPoint Presentation</vt:lpstr>
      <vt:lpstr>PowerPoint Presentation</vt:lpstr>
      <vt:lpstr>Communication</vt:lpstr>
      <vt:lpstr>PowerPoint Presentation</vt:lpstr>
      <vt:lpstr>PowerPoint Presentation</vt:lpstr>
      <vt:lpstr>PowerPoint Presentation</vt:lpstr>
      <vt:lpstr>A word of caution</vt:lpstr>
      <vt:lpstr>Current NCC admission policy</vt:lpstr>
      <vt:lpstr>School Meals</vt:lpstr>
      <vt:lpstr>PowerPoint Presentation</vt:lpstr>
      <vt:lpstr>Organisational Issues</vt:lpstr>
      <vt:lpstr>Ciel - https://cielschooluniform.co.uk/holywell-village-first-school/ </vt:lpstr>
      <vt:lpstr>Pre-worn Uniform</vt:lpstr>
      <vt:lpstr>Arrangements for visiting/starting Nursery</vt:lpstr>
      <vt:lpstr>Arrangements for visiting/starting Reception </vt:lpstr>
      <vt:lpstr>Parental Involvement</vt:lpstr>
      <vt:lpstr>Parents as partners</vt:lpstr>
      <vt:lpstr>Reading</vt:lpstr>
      <vt:lpstr>Toilet Training </vt:lpstr>
      <vt:lpstr>NHS APP </vt:lpstr>
      <vt:lpstr>Health and Nutrition</vt:lpstr>
      <vt:lpstr>PowerPoint Presentation</vt:lpstr>
      <vt:lpstr>PowerPoint Presentation</vt:lpstr>
      <vt:lpstr>Need more tips?</vt:lpstr>
      <vt:lpstr>One final plea….</vt:lpstr>
      <vt:lpstr>Making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MEETING FOR PARENTS OF CHILDREN STARTING SCHOOL IN SEPTEMBER 2025</dc:title>
  <dc:creator>sarah.brett</dc:creator>
  <cp:lastModifiedBy>Emma-Marie Reed</cp:lastModifiedBy>
  <cp:revision>2</cp:revision>
  <dcterms:created xsi:type="dcterms:W3CDTF">2012-05-17T08:01:13Z</dcterms:created>
  <dcterms:modified xsi:type="dcterms:W3CDTF">2025-05-23T07:36:38Z</dcterms:modified>
</cp:coreProperties>
</file>